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5" r:id="rId2"/>
    <p:sldId id="528" r:id="rId3"/>
    <p:sldId id="532" r:id="rId4"/>
    <p:sldId id="530" r:id="rId5"/>
    <p:sldId id="533" r:id="rId6"/>
    <p:sldId id="534" r:id="rId7"/>
    <p:sldId id="527" r:id="rId8"/>
    <p:sldId id="529" r:id="rId9"/>
    <p:sldId id="531" r:id="rId10"/>
    <p:sldId id="371" r:id="rId1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CC33"/>
    <a:srgbClr val="4CB460"/>
    <a:srgbClr val="46B463"/>
    <a:srgbClr val="3B9753"/>
    <a:srgbClr val="35874A"/>
    <a:srgbClr val="800000"/>
    <a:srgbClr val="CC33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5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48" y="-7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8CE887D-2B6D-418C-9DA8-1E2872695360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7F826B0-50B0-4688-8E2C-FC5EBF7DB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>
            <a:lvl1pPr defTabSz="93011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>
            <a:lvl1pPr algn="r" defTabSz="93011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b" anchorCtr="0" compatLnSpc="1">
            <a:prstTxWarp prst="textNoShape">
              <a:avLst/>
            </a:prstTxWarp>
          </a:bodyPr>
          <a:lstStyle>
            <a:lvl1pPr defTabSz="93011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b" anchorCtr="0" compatLnSpc="1">
            <a:prstTxWarp prst="textNoShape">
              <a:avLst/>
            </a:prstTxWarp>
          </a:bodyPr>
          <a:lstStyle>
            <a:lvl1pPr algn="r" defTabSz="93011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0A470B17-728A-437B-A6B1-19E2CAF8D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87C3-8A37-4D4F-A08C-6ADD842E3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12EE9-8168-4378-9F67-96C827F32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407B5-D02D-421A-83C2-3ABD3C89B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6FCB7-ABF9-41A2-9CB8-56FC83996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B6F29-064A-490D-A806-F1A2CC569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FC81-3564-40B0-9BE0-73A951D02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E112-A2EB-4D43-BBA8-F4DD44638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42E9-87A5-497D-8B1B-006291B73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CC4FC-EA2B-47FF-942D-90CC001E5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20129-279E-439A-96D7-9BE5335BD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E218-0302-430D-B3CF-8A0204E52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E278-F0C8-4A7E-9C92-B83F8CADA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CAAD-50DF-4035-920B-273D82A86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18F98FA0-FA0D-4CEB-9B38-3F044D2DF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text=%D0%A0%D0%90%D0%97%D0%A0%D0%95%D0%A8%D0%95%D0%9D%D0%98%D0%95%20%D0%9D%D0%90%20%D0%A1%D0%A2%D0%A0%D0%9E%D0%98%D0%A2%D0%95%D0%9B%D0%AC%D0%A1%D0%A2%D0%92%D0%9E&amp;noreask=1&amp;pos=6&amp;lr=213&amp;rpt=simage&amp;uinfo=ww-1584-wh-809-fw-1359-fh-598-pd-1&amp;img_url=http://cs405922.vk.me/v405922999/46dc/qBr-dmV-mII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text=%D0%A0%D0%90%D0%97%D0%A0%D0%95%D0%A8%D0%95%D0%9D%D0%98%D0%95%20%D0%9D%D0%90%20%D0%A1%D0%A2%D0%A0%D0%9E%D0%98%D0%A2%D0%95%D0%9B%D0%AC%D0%A1%D0%A2%D0%92%D0%9E&amp;noreask=1&amp;pos=6&amp;lr=213&amp;rpt=simage&amp;uinfo=ww-1584-wh-809-fw-1359-fh-598-pd-1&amp;img_url=http://cs405922.vk.me/v405922999/46dc/qBr-dmV-mII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text=%D0%A0%D0%90%D0%97%D0%A0%D0%95%D0%A8%D0%95%D0%9D%D0%98%D0%95%20%D0%9D%D0%90%20%D0%A1%D0%A2%D0%A0%D0%9E%D0%98%D0%A2%D0%95%D0%9B%D0%AC%D0%A1%D0%A2%D0%92%D0%9E&amp;noreask=1&amp;pos=6&amp;lr=213&amp;rpt=simage&amp;uinfo=ww-1584-wh-809-fw-1359-fh-598-pd-1&amp;img_url=http://cs405922.vk.me/v405922999/46dc/qBr-dmV-mII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0" y="31242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dirty="0">
              <a:solidFill>
                <a:srgbClr val="333399"/>
              </a:solidFill>
              <a:latin typeface="+mn-lt"/>
              <a:cs typeface="+mn-cs"/>
            </a:endParaRPr>
          </a:p>
          <a:p>
            <a:pPr algn="r">
              <a:defRPr/>
            </a:pPr>
            <a:endParaRPr lang="ru-RU" sz="3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8434" name="Rectangle 26"/>
          <p:cNvSpPr>
            <a:spLocks noChangeArrowheads="1"/>
          </p:cNvSpPr>
          <p:nvPr/>
        </p:nvSpPr>
        <p:spPr bwMode="auto">
          <a:xfrm>
            <a:off x="827088" y="2349500"/>
            <a:ext cx="78835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b="1">
              <a:solidFill>
                <a:srgbClr val="008080"/>
              </a:solidFill>
            </a:endParaRPr>
          </a:p>
        </p:txBody>
      </p:sp>
      <p:sp>
        <p:nvSpPr>
          <p:cNvPr id="3076" name="Rectangle 3079"/>
          <p:cNvSpPr>
            <a:spLocks noChangeArrowheads="1"/>
          </p:cNvSpPr>
          <p:nvPr/>
        </p:nvSpPr>
        <p:spPr bwMode="auto">
          <a:xfrm>
            <a:off x="214282" y="2786058"/>
            <a:ext cx="88201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>
              <a:defRPr/>
            </a:pP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АДМИНИСТРАТИВНОЕ ОБЖАЛОВАНИЕ В СТРОИТЕЛЬСТВЕ</a:t>
            </a:r>
          </a:p>
        </p:txBody>
      </p:sp>
      <p:sp>
        <p:nvSpPr>
          <p:cNvPr id="18436" name="Text Box 3077"/>
          <p:cNvSpPr txBox="1">
            <a:spLocks noChangeArrowheads="1"/>
          </p:cNvSpPr>
          <p:nvPr/>
        </p:nvSpPr>
        <p:spPr bwMode="auto">
          <a:xfrm>
            <a:off x="1547813" y="5805488"/>
            <a:ext cx="646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8080"/>
                </a:solidFill>
              </a:rPr>
              <a:t>Чувашское УФАС России,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1"/>
          <p:cNvGrpSpPr>
            <a:grpSpLocks/>
          </p:cNvGrpSpPr>
          <p:nvPr/>
        </p:nvGrpSpPr>
        <p:grpSpPr bwMode="auto">
          <a:xfrm>
            <a:off x="2806700" y="2714625"/>
            <a:ext cx="4705350" cy="2362200"/>
            <a:chOff x="1676400" y="2743200"/>
            <a:chExt cx="4343400" cy="2362200"/>
          </a:xfrm>
        </p:grpSpPr>
        <p:pic>
          <p:nvPicPr>
            <p:cNvPr id="26629" name="Picture 5" descr="FAS-logo-color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1" name="Picture 7" descr="twitter_newbird_blue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2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www.fas.gov.ru</a:t>
              </a:r>
            </a:p>
          </p:txBody>
        </p:sp>
        <p:sp>
          <p:nvSpPr>
            <p:cNvPr id="26633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FAS-book</a:t>
              </a:r>
            </a:p>
          </p:txBody>
        </p:sp>
        <p:sp>
          <p:nvSpPr>
            <p:cNvPr id="26634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34832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rus_fas</a:t>
              </a:r>
            </a:p>
          </p:txBody>
        </p:sp>
      </p:grp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155700" y="1447800"/>
            <a:ext cx="7958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/>
              <a:t>СПАСИБО ЗА ВНИМАНИЕ!</a:t>
            </a:r>
            <a:r>
              <a:rPr lang="en-US" sz="2000" b="1"/>
              <a:t/>
            </a:r>
            <a:br>
              <a:rPr lang="en-US" sz="2000" b="1"/>
            </a:br>
            <a:endParaRPr lang="ru-RU" sz="2000" b="1"/>
          </a:p>
        </p:txBody>
      </p:sp>
      <p:pic>
        <p:nvPicPr>
          <p:cNvPr id="26627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81313" y="50720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11"/>
          <p:cNvSpPr txBox="1">
            <a:spLocks noChangeArrowheads="1"/>
          </p:cNvSpPr>
          <p:nvPr/>
        </p:nvSpPr>
        <p:spPr bwMode="auto">
          <a:xfrm>
            <a:off x="3786188" y="5089525"/>
            <a:ext cx="25241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>
                <a:solidFill>
                  <a:srgbClr val="333399"/>
                </a:solidFill>
              </a:rPr>
              <a:t>fasovka</a:t>
            </a:r>
            <a:endParaRPr lang="ru-RU" sz="30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072063"/>
            <a:ext cx="21431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357188" y="1341438"/>
            <a:ext cx="84883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hangingPunct="0">
              <a:spcAft>
                <a:spcPts val="1800"/>
              </a:spcAft>
            </a:pPr>
            <a:r>
              <a:rPr lang="ru-RU">
                <a:solidFill>
                  <a:srgbClr val="FF0000"/>
                </a:solidFill>
                <a:cs typeface="Times New Roman" pitchFamily="18" charset="0"/>
              </a:rPr>
              <a:t>С 2016 года </a:t>
            </a:r>
            <a:r>
              <a:rPr lang="ru-RU">
                <a:cs typeface="Times New Roman" pitchFamily="18" charset="0"/>
              </a:rPr>
              <a:t>по короткой процедуре статьи 18.1 Закона о защите конкуренции </a:t>
            </a:r>
            <a:r>
              <a:rPr lang="ru-RU">
                <a:solidFill>
                  <a:srgbClr val="FF0000"/>
                </a:solidFill>
                <a:cs typeface="Times New Roman" pitchFamily="18" charset="0"/>
              </a:rPr>
              <a:t>ФАС России </a:t>
            </a:r>
            <a:r>
              <a:rPr lang="ru-RU">
                <a:cs typeface="Times New Roman" pitchFamily="18" charset="0"/>
              </a:rPr>
              <a:t>рассматривает жалобы на акты, действия (бездействие) уполномоченных в строительстве органов власти и организаций, осуществляющих эксплуатацию инженерных сетей.</a:t>
            </a:r>
          </a:p>
        </p:txBody>
      </p:sp>
      <p:sp>
        <p:nvSpPr>
          <p:cNvPr id="19459" name="Rectangle 2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547688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</a:rPr>
              <a:t>НОВОЕ В ЗАКОНОДАТЕЛЬСТВЕ</a:t>
            </a:r>
          </a:p>
        </p:txBody>
      </p:sp>
      <p:sp>
        <p:nvSpPr>
          <p:cNvPr id="1843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04F706-E8EC-401D-94DA-C1297E6CEDB5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072063"/>
            <a:ext cx="21431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395288" y="1052513"/>
            <a:ext cx="84883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hangingPunct="0"/>
            <a:r>
              <a:rPr lang="ru-RU" b="1">
                <a:cs typeface="Times New Roman" pitchFamily="18" charset="0"/>
              </a:rPr>
              <a:t>Предприниматели могут жаловаться на административные барьеры:</a:t>
            </a:r>
          </a:p>
          <a:p>
            <a:pPr indent="450850" algn="just" eaLnBrk="0" hangingPunct="0">
              <a:buFontTx/>
              <a:buChar char="-"/>
            </a:pPr>
            <a:r>
              <a:rPr lang="ru-RU">
                <a:cs typeface="Times New Roman" pitchFamily="18" charset="0"/>
              </a:rPr>
              <a:t>незаконный отказе в приеме документов;</a:t>
            </a:r>
          </a:p>
          <a:p>
            <a:pPr indent="450850" algn="just" eaLnBrk="0" hangingPunct="0">
              <a:buFontTx/>
              <a:buChar char="-"/>
            </a:pPr>
            <a:r>
              <a:rPr lang="ru-RU">
                <a:cs typeface="Times New Roman" pitchFamily="18" charset="0"/>
              </a:rPr>
              <a:t>предъявление не установленных НПА требований;</a:t>
            </a:r>
          </a:p>
          <a:p>
            <a:pPr indent="450850" algn="just" eaLnBrk="0" hangingPunct="0">
              <a:buFontTx/>
              <a:buChar char="-"/>
            </a:pPr>
            <a:r>
              <a:rPr lang="ru-RU">
                <a:cs typeface="Times New Roman" pitchFamily="18" charset="0"/>
              </a:rPr>
              <a:t>нарушение сроков осуществления             процедур;</a:t>
            </a:r>
          </a:p>
          <a:p>
            <a:pPr indent="450850" algn="just" eaLnBrk="0" hangingPunct="0">
              <a:buFontTx/>
              <a:buChar char="-"/>
            </a:pPr>
            <a:r>
              <a:rPr lang="ru-RU">
                <a:cs typeface="Times New Roman" pitchFamily="18" charset="0"/>
              </a:rPr>
              <a:t>понуждение осуществить процедуры</a:t>
            </a:r>
          </a:p>
          <a:p>
            <a:pPr indent="450850" algn="just" eaLnBrk="0" hangingPunct="0"/>
            <a:r>
              <a:rPr lang="ru-RU">
                <a:cs typeface="Times New Roman" pitchFamily="18" charset="0"/>
              </a:rPr>
              <a:t>за рамками </a:t>
            </a:r>
            <a:r>
              <a:rPr lang="ru-RU">
                <a:solidFill>
                  <a:srgbClr val="FF0000"/>
                </a:solidFill>
                <a:cs typeface="Times New Roman" pitchFamily="18" charset="0"/>
              </a:rPr>
              <a:t>«исчерпывающих перечней»</a:t>
            </a:r>
            <a:r>
              <a:rPr lang="ru-RU">
                <a:cs typeface="Times New Roman" pitchFamily="18" charset="0"/>
              </a:rPr>
              <a:t>.</a:t>
            </a:r>
          </a:p>
        </p:txBody>
      </p:sp>
      <p:sp>
        <p:nvSpPr>
          <p:cNvPr id="20483" name="Rectangle 2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547688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</a:rPr>
              <a:t>НОВОЕ В ЗАКОНОДАТЕЛЬСТВЕ</a:t>
            </a:r>
          </a:p>
        </p:txBody>
      </p:sp>
      <p:sp>
        <p:nvSpPr>
          <p:cNvPr id="20484" name="Номер слайда 5"/>
          <p:cNvSpPr txBox="1">
            <a:spLocks noGrp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3466B4-3B7D-44B3-B143-3CEEC25E0AFF}" type="slidenum">
              <a:rPr lang="ru-RU" sz="1600" b="1">
                <a:solidFill>
                  <a:schemeClr val="bg1"/>
                </a:solidFill>
              </a:rPr>
              <a:pPr algn="r"/>
              <a:t>3</a:t>
            </a:fld>
            <a:endParaRPr lang="ru-RU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642938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</a:rPr>
              <a:t>ИСЧЕРПЫВАЮЩИЕ ПЕРЕЧНИ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23850" y="981075"/>
            <a:ext cx="8424863" cy="3571875"/>
          </a:xfrm>
        </p:spPr>
        <p:txBody>
          <a:bodyPr/>
          <a:lstStyle/>
          <a:p>
            <a:pPr marL="0" indent="15875" algn="just">
              <a:buFontTx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Жалобы </a:t>
            </a:r>
            <a:endParaRPr lang="en-US" sz="2400" b="1" smtClean="0">
              <a:solidFill>
                <a:schemeClr val="tx1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0" indent="15875" algn="just">
              <a:buFontTx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рассматриваются в</a:t>
            </a:r>
          </a:p>
          <a:p>
            <a:pPr marL="0" indent="15875" algn="just">
              <a:buFontTx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рамках </a:t>
            </a:r>
            <a:r>
              <a:rPr lang="ru-RU" sz="2400" b="1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утвержденных</a:t>
            </a:r>
          </a:p>
          <a:p>
            <a:pPr marL="0" indent="15875" algn="just"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Правительством России</a:t>
            </a:r>
          </a:p>
          <a:p>
            <a:pPr marL="0" indent="15875" algn="just"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исчерпывающих </a:t>
            </a:r>
          </a:p>
          <a:p>
            <a:pPr marL="0" indent="15875" algn="just"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перечней процедур</a:t>
            </a:r>
            <a:r>
              <a:rPr lang="en-US" sz="2400" b="1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в</a:t>
            </a:r>
          </a:p>
          <a:p>
            <a:pPr marL="0" indent="15875" algn="just">
              <a:buFontTx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сферах строительства.</a:t>
            </a:r>
          </a:p>
          <a:p>
            <a:pPr marL="0" indent="15875" algn="just">
              <a:buFontTx/>
              <a:buNone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0" indent="15875" algn="just">
              <a:buFontTx/>
              <a:buNone/>
            </a:pPr>
            <a:r>
              <a:rPr lang="ru-RU" sz="240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ru-RU" sz="2400" smtClean="0">
                <a:solidFill>
                  <a:schemeClr val="tx1"/>
                </a:solidFill>
                <a:ea typeface="ＭＳ Ｐゴシック" pitchFamily="34" charset="-128"/>
              </a:rPr>
              <a:t>В сфере жилищного строительства перечень утвержден в 2014 году постановлением № 403 и включает 13</a:t>
            </a:r>
            <a:r>
              <a:rPr lang="ru-RU" sz="240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9</a:t>
            </a:r>
            <a:r>
              <a:rPr lang="ru-RU" sz="2400" smtClean="0">
                <a:solidFill>
                  <a:schemeClr val="tx1"/>
                </a:solidFill>
                <a:ea typeface="ＭＳ Ｐゴシック" pitchFamily="34" charset="-128"/>
              </a:rPr>
              <a:t> процедур.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FEBA8C-078E-49A4-910D-1956ABD92C1F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5643563" y="1143000"/>
            <a:ext cx="4286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indent="15875" algn="just" eaLnBrk="0" hangingPunct="0">
              <a:spcBef>
                <a:spcPct val="20000"/>
              </a:spcBef>
              <a:defRPr/>
            </a:pPr>
            <a:endParaRPr lang="ru-RU" sz="1400" kern="0" dirty="0">
              <a:solidFill>
                <a:schemeClr val="accent5">
                  <a:lumMod val="25000"/>
                </a:schemeClr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1509" name="Picture 2" descr="http://www.pima.gov/procure/newsletter/1stQuarter2011/construction-busin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125538"/>
            <a:ext cx="2071687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0"/>
            <a:ext cx="8229600" cy="642938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</a:rPr>
              <a:t>Обжалуемые действия</a:t>
            </a:r>
          </a:p>
        </p:txBody>
      </p:sp>
      <p:sp>
        <p:nvSpPr>
          <p:cNvPr id="22530" name="Номер слайда 3"/>
          <p:cNvSpPr txBox="1">
            <a:spLocks noGrp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2D1C711-F59C-4FE5-8AA0-0BD9BD188A49}" type="slidenum">
              <a:rPr lang="ru-RU" sz="1600" b="1">
                <a:solidFill>
                  <a:schemeClr val="bg1"/>
                </a:solidFill>
              </a:rPr>
              <a:pPr algn="r"/>
              <a:t>5</a:t>
            </a:fld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5643563" y="1143000"/>
            <a:ext cx="4286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indent="15875" algn="just" eaLnBrk="0" hangingPunct="0">
              <a:spcBef>
                <a:spcPct val="20000"/>
              </a:spcBef>
              <a:defRPr/>
            </a:pPr>
            <a:endParaRPr lang="ru-RU" sz="1400" kern="0" dirty="0">
              <a:solidFill>
                <a:schemeClr val="accent5">
                  <a:lumMod val="25000"/>
                </a:schemeClr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2532" name="Picture 2" descr="http://www.pima.gov/procure/newsletter/1stQuarter2011/construction-busin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052513"/>
            <a:ext cx="2071688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908175" y="1125538"/>
            <a:ext cx="666432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endParaRPr lang="en-US"/>
          </a:p>
          <a:p>
            <a:pPr algn="r" eaLnBrk="0" hangingPunct="0"/>
            <a:r>
              <a:rPr lang="ru-RU"/>
              <a:t>Акты и (или) действия </a:t>
            </a:r>
            <a:r>
              <a:rPr lang="ru-RU" b="1"/>
              <a:t>органов власти</a:t>
            </a:r>
            <a:r>
              <a:rPr lang="ru-RU"/>
              <a:t> </a:t>
            </a:r>
          </a:p>
          <a:p>
            <a:pPr algn="r" eaLnBrk="0" hangingPunct="0"/>
            <a:r>
              <a:rPr lang="ru-RU"/>
              <a:t>либо иных организаций, участвующих в предоставлении гос. или мун. услуг, и их должностных лиц:</a:t>
            </a:r>
          </a:p>
          <a:p>
            <a:pPr algn="r" eaLnBrk="0" hangingPunct="0"/>
            <a:endParaRPr lang="ru-RU"/>
          </a:p>
          <a:p>
            <a:pPr algn="r" eaLnBrk="0" hangingPunct="0"/>
            <a:r>
              <a:rPr lang="ru-RU"/>
              <a:t>-нарушение установленных сроков;</a:t>
            </a:r>
          </a:p>
          <a:p>
            <a:pPr algn="r" eaLnBrk="0" hangingPunct="0"/>
            <a:endParaRPr lang="ru-RU"/>
          </a:p>
          <a:p>
            <a:pPr algn="r" eaLnBrk="0" hangingPunct="0"/>
            <a:r>
              <a:rPr lang="ru-RU"/>
              <a:t>- предъявление требования осуществить процедуру, не включенную в исчерпывающий перечень </a:t>
            </a:r>
          </a:p>
          <a:p>
            <a:pPr algn="r" eaLnBrk="0" hangingPunct="0"/>
            <a:endParaRPr lang="ru-RU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0"/>
            <a:ext cx="8229600" cy="642938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</a:rPr>
              <a:t>Обжалуемые действия</a:t>
            </a:r>
          </a:p>
        </p:txBody>
      </p:sp>
      <p:sp>
        <p:nvSpPr>
          <p:cNvPr id="29699" name="Номер слайда 3"/>
          <p:cNvSpPr txBox="1">
            <a:spLocks noGrp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345712-B606-41A1-80F0-C6F407B4947F}" type="slidenum">
              <a:rPr lang="ru-RU" sz="1600" b="1">
                <a:solidFill>
                  <a:schemeClr val="bg1"/>
                </a:solidFill>
              </a:rPr>
              <a:pPr algn="r"/>
              <a:t>6</a:t>
            </a:fld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5643563" y="1143000"/>
            <a:ext cx="4286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indent="15875" algn="just" eaLnBrk="0" hangingPunct="0">
              <a:spcBef>
                <a:spcPct val="20000"/>
              </a:spcBef>
              <a:defRPr/>
            </a:pPr>
            <a:endParaRPr lang="ru-RU" sz="1400" kern="0" dirty="0">
              <a:solidFill>
                <a:schemeClr val="accent5">
                  <a:lumMod val="25000"/>
                </a:schemeClr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9701" name="Picture 2" descr="http://www.pima.gov/procure/newsletter/1stQuarter2011/construction-busin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052513"/>
            <a:ext cx="2071688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908175" y="1125538"/>
            <a:ext cx="666432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endParaRPr lang="en-US"/>
          </a:p>
          <a:p>
            <a:pPr algn="r" eaLnBrk="0" hangingPunct="0"/>
            <a:r>
              <a:rPr lang="ru-RU"/>
              <a:t>Организации, осуществляющие эксплуатацию сетей, и их должностных лиц:</a:t>
            </a:r>
          </a:p>
          <a:p>
            <a:pPr algn="r" eaLnBrk="0" hangingPunct="0"/>
            <a:endParaRPr lang="ru-RU"/>
          </a:p>
          <a:p>
            <a:pPr algn="r" eaLnBrk="0" hangingPunct="0"/>
            <a:r>
              <a:rPr lang="ru-RU"/>
              <a:t>- отказ в приеме документов;</a:t>
            </a:r>
          </a:p>
          <a:p>
            <a:pPr algn="r" eaLnBrk="0" hangingPunct="0"/>
            <a:endParaRPr lang="ru-RU"/>
          </a:p>
          <a:p>
            <a:pPr algn="r" eaLnBrk="0" hangingPunct="0">
              <a:buFontTx/>
              <a:buChar char="-"/>
            </a:pPr>
            <a:r>
              <a:rPr lang="ru-RU"/>
              <a:t> предъявление к заявителю и его документам, требований, не установленных законодательством;</a:t>
            </a:r>
          </a:p>
          <a:p>
            <a:pPr algn="r" eaLnBrk="0" hangingPunct="0">
              <a:buFontTx/>
              <a:buChar char="-"/>
            </a:pPr>
            <a:endParaRPr lang="ru-RU"/>
          </a:p>
          <a:p>
            <a:pPr algn="r" eaLnBrk="0" hangingPunct="0"/>
            <a:r>
              <a:rPr lang="ru-RU"/>
              <a:t>-нарушение установленных сроков;</a:t>
            </a:r>
          </a:p>
          <a:p>
            <a:pPr algn="r" eaLnBrk="0" hangingPunct="0"/>
            <a:endParaRPr lang="ru-RU"/>
          </a:p>
          <a:p>
            <a:pPr algn="r" eaLnBrk="0" hangingPunct="0"/>
            <a:r>
              <a:rPr lang="ru-RU"/>
              <a:t>- предъявление требования осуществить процедуру, не включенную в исчерпывающий перечень </a:t>
            </a:r>
          </a:p>
          <a:p>
            <a:pPr algn="r" eaLnBrk="0" hangingPunct="0"/>
            <a:endParaRPr lang="ru-RU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2598738" y="1844675"/>
            <a:ext cx="6545262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057400" algn="ctr" eaLnBrk="0" hangingPunct="0">
              <a:lnSpc>
                <a:spcPct val="150000"/>
              </a:lnSpc>
            </a:pPr>
            <a:r>
              <a:rPr lang="ru-RU" sz="2200">
                <a:cs typeface="Times New Roman" pitchFamily="18" charset="0"/>
              </a:rPr>
              <a:t>Реестр описаний процедур, включенных в исчерпывающий перечень, содержит:</a:t>
            </a:r>
          </a:p>
        </p:txBody>
      </p:sp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547688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</a:rPr>
              <a:t>Реестр описаний процедур</a:t>
            </a:r>
          </a:p>
        </p:txBody>
      </p:sp>
      <p:sp>
        <p:nvSpPr>
          <p:cNvPr id="2048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FD9B64-F02E-4FBA-B3C2-83AA9DD50A86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  <p:pic>
        <p:nvPicPr>
          <p:cNvPr id="23564" name="Picture 12" descr="minstro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81075"/>
            <a:ext cx="3673475" cy="2755900"/>
          </a:xfrm>
          <a:prstGeom prst="rect">
            <a:avLst/>
          </a:prstGeom>
          <a:noFill/>
        </p:spPr>
      </p:pic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95288" y="3717925"/>
            <a:ext cx="84248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000"/>
              <a:t> описание случаев когда требуется проведение процедуры;</a:t>
            </a:r>
          </a:p>
          <a:p>
            <a:pPr>
              <a:buFontTx/>
              <a:buChar char="-"/>
            </a:pPr>
            <a:r>
              <a:rPr lang="ru-RU" sz="2000"/>
              <a:t> перечень документов от заявителя;</a:t>
            </a:r>
          </a:p>
          <a:p>
            <a:pPr>
              <a:buFontTx/>
              <a:buChar char="-"/>
            </a:pPr>
            <a:r>
              <a:rPr lang="ru-RU" sz="2000"/>
              <a:t> перечень документов, получаемых заявителем;</a:t>
            </a:r>
          </a:p>
          <a:p>
            <a:pPr>
              <a:buFontTx/>
              <a:buChar char="-"/>
            </a:pPr>
            <a:r>
              <a:rPr lang="ru-RU" sz="2000"/>
              <a:t> основания для отказа в принятии завления;</a:t>
            </a:r>
          </a:p>
          <a:p>
            <a:pPr>
              <a:buFontTx/>
              <a:buChar char="-"/>
            </a:pPr>
            <a:r>
              <a:rPr lang="ru-RU" sz="2000"/>
              <a:t> основания приостановления;</a:t>
            </a:r>
          </a:p>
          <a:p>
            <a:pPr>
              <a:buFontTx/>
              <a:buChar char="-"/>
            </a:pPr>
            <a:r>
              <a:rPr lang="ru-RU" sz="2000"/>
              <a:t> основания для отказа в выдаче заключения, в т.ч. отрицательного, для непредставления разрешения или иной форме;</a:t>
            </a:r>
          </a:p>
          <a:p>
            <a:pPr>
              <a:buFontTx/>
              <a:buChar char="-"/>
            </a:pPr>
            <a:r>
              <a:rPr lang="ru-RU" sz="2000"/>
              <a:t> срок проведения процедуры;</a:t>
            </a:r>
          </a:p>
          <a:p>
            <a:pPr>
              <a:buFontTx/>
              <a:buChar char="-"/>
            </a:pPr>
            <a:r>
              <a:rPr lang="ru-RU" sz="2000"/>
              <a:t> сведения об органе, организации, осуществляющей процедуру</a:t>
            </a:r>
          </a:p>
          <a:p>
            <a:pPr>
              <a:buFontTx/>
              <a:buChar char="-"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1547813" y="4437063"/>
            <a:ext cx="60483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 eaLnBrk="0" hangingPunct="0">
              <a:spcAft>
                <a:spcPts val="1800"/>
              </a:spcAft>
            </a:pPr>
            <a:r>
              <a:rPr lang="ru-RU" sz="2200" b="1">
                <a:cs typeface="Times New Roman" pitchFamily="18" charset="0"/>
              </a:rPr>
              <a:t>Не позднее 3 месяцев со дня принятия акта и (или) совершения действия (бездействия)</a:t>
            </a:r>
            <a:endParaRPr lang="ru-RU" sz="2200"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547688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</a:rPr>
              <a:t>Сроки обжалования</a:t>
            </a:r>
          </a:p>
        </p:txBody>
      </p:sp>
      <p:sp>
        <p:nvSpPr>
          <p:cNvPr id="2150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FCC4A-BE7D-4F24-B6BC-7B3B8DE72D08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  <p:sp>
        <p:nvSpPr>
          <p:cNvPr id="24583" name="AutoShape 7" descr="1510138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4585" name="AutoShape 9" descr="1510138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4587" name="AutoShape 11" descr="1510138"/>
          <p:cNvSpPr>
            <a:spLocks noChangeAspect="1" noChangeArrowheads="1"/>
          </p:cNvSpPr>
          <p:nvPr/>
        </p:nvSpPr>
        <p:spPr bwMode="auto">
          <a:xfrm>
            <a:off x="176213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4589" name="Picture 13" descr="ZrVyd6jJOE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628775"/>
            <a:ext cx="4679950" cy="2363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395288" y="5589588"/>
            <a:ext cx="8488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 eaLnBrk="0" hangingPunct="0">
              <a:spcAft>
                <a:spcPts val="1800"/>
              </a:spcAft>
            </a:pPr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7 + 7</a:t>
            </a:r>
          </a:p>
        </p:txBody>
      </p:sp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547687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smtClean="0">
                <a:solidFill>
                  <a:schemeClr val="tx1"/>
                </a:solidFill>
                <a:ea typeface="ＭＳ Ｐゴシック" pitchFamily="34" charset="-128"/>
              </a:rPr>
              <a:t>Сроки рассмотрения</a:t>
            </a:r>
          </a:p>
        </p:txBody>
      </p:sp>
      <p:sp>
        <p:nvSpPr>
          <p:cNvPr id="22531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87FEB-F19A-478B-91F2-AA5D212B4036}" type="slidenum">
              <a:rPr lang="ru-RU" smtClean="0"/>
              <a:pPr>
                <a:defRPr/>
              </a:pPr>
              <a:t>9</a:t>
            </a:fld>
            <a:endParaRPr lang="ru-RU" smtClean="0"/>
          </a:p>
        </p:txBody>
      </p:sp>
      <p:pic>
        <p:nvPicPr>
          <p:cNvPr id="25605" name="Picture 5" descr="stopwatchc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916113"/>
            <a:ext cx="5905500" cy="332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14307</TotalTime>
  <Words>262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ＭＳ Ｐゴシック</vt:lpstr>
      <vt:lpstr>Times New Roman</vt:lpstr>
      <vt:lpstr>StarSymbol</vt:lpstr>
      <vt:lpstr>Оформление по умолчанию</vt:lpstr>
      <vt:lpstr>Оформление по умолчанию</vt:lpstr>
      <vt:lpstr>Слайд 1</vt:lpstr>
      <vt:lpstr>НОВОЕ В ЗАКОНОДАТЕЛЬСТВЕ</vt:lpstr>
      <vt:lpstr>НОВОЕ В ЗАКОНОДАТЕЛЬСТВЕ</vt:lpstr>
      <vt:lpstr>ИСЧЕРПЫВАЮЩИЕ ПЕРЕЧНИ</vt:lpstr>
      <vt:lpstr>Обжалуемые действия</vt:lpstr>
      <vt:lpstr>Обжалуемые действия</vt:lpstr>
      <vt:lpstr>Реестр описаний процедур</vt:lpstr>
      <vt:lpstr>Сроки обжалования</vt:lpstr>
      <vt:lpstr>Сроки рассмотрения</vt:lpstr>
      <vt:lpstr>Слайд 10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Борисов</cp:lastModifiedBy>
  <cp:revision>475</cp:revision>
  <cp:lastPrinted>2013-06-05T07:02:39Z</cp:lastPrinted>
  <dcterms:created xsi:type="dcterms:W3CDTF">2012-06-13T09:09:29Z</dcterms:created>
  <dcterms:modified xsi:type="dcterms:W3CDTF">2016-04-15T06:39:34Z</dcterms:modified>
</cp:coreProperties>
</file>