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76" r:id="rId9"/>
    <p:sldId id="262" r:id="rId10"/>
    <p:sldId id="263" r:id="rId11"/>
    <p:sldId id="270" r:id="rId12"/>
    <p:sldId id="271" r:id="rId13"/>
    <p:sldId id="272" r:id="rId14"/>
    <p:sldId id="266" r:id="rId15"/>
    <p:sldId id="275" r:id="rId16"/>
    <p:sldId id="273" r:id="rId17"/>
    <p:sldId id="274" r:id="rId18"/>
    <p:sldId id="265" r:id="rId19"/>
    <p:sldId id="267" r:id="rId20"/>
    <p:sldId id="277" r:id="rId21"/>
    <p:sldId id="268" r:id="rId22"/>
    <p:sldId id="269" r:id="rId23"/>
    <p:sldId id="26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aseline="0" dirty="0" smtClean="0"/>
              <a:t>ДИНАМИКА ПОСТУПЛЕНИЯ ДОКУМЕНТОВ В ФАС РОССИИ</a:t>
            </a:r>
          </a:p>
        </c:rich>
      </c:tx>
      <c:layout>
        <c:manualLayout>
          <c:xMode val="edge"/>
          <c:yMode val="edge"/>
          <c:x val="0.116834372669065"/>
          <c:y val="1.12589248909806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Жалобы</c:v>
                </c:pt>
                <c:pt idx="1">
                  <c:v>Проверки</c:v>
                </c:pt>
                <c:pt idx="2">
                  <c:v>Согласование с единственным поставщиком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49723</c:v>
                </c:pt>
                <c:pt idx="1">
                  <c:v>9074</c:v>
                </c:pt>
                <c:pt idx="2">
                  <c:v>12861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Жалобы</c:v>
                </c:pt>
                <c:pt idx="1">
                  <c:v>Проверки</c:v>
                </c:pt>
                <c:pt idx="2">
                  <c:v>Согласование с единственным поставщиком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57558</c:v>
                </c:pt>
                <c:pt idx="1">
                  <c:v>20954</c:v>
                </c:pt>
                <c:pt idx="2">
                  <c:v>85447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3"/>
        <c:overlap val="-25"/>
        <c:axId val="201873288"/>
        <c:axId val="201874856"/>
      </c:barChart>
      <c:catAx>
        <c:axId val="201873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1874856"/>
        <c:crosses val="autoZero"/>
        <c:auto val="1"/>
        <c:lblAlgn val="ctr"/>
        <c:lblOffset val="100"/>
        <c:noMultiLvlLbl val="0"/>
      </c:catAx>
      <c:valAx>
        <c:axId val="2018748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1873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1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РАССМОТРЕНИЕ</a:t>
            </a:r>
            <a:r>
              <a:rPr lang="ru-RU" baseline="0" dirty="0" smtClean="0"/>
              <a:t> ЖАЛОБ </a:t>
            </a:r>
          </a:p>
          <a:p>
            <a:pPr>
              <a:defRPr/>
            </a:pPr>
            <a:r>
              <a:rPr lang="ru-RU" baseline="0" dirty="0" smtClean="0"/>
              <a:t>В 2014 ГОДУ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Лист1!$A$2:$A$5</c:f>
              <c:strCache>
                <c:ptCount val="4"/>
                <c:pt idx="0">
                  <c:v>Отозвано + Возвращено</c:v>
                </c:pt>
                <c:pt idx="1">
                  <c:v>Кв. 2</c:v>
                </c:pt>
                <c:pt idx="2">
                  <c:v>Необоснованы</c:v>
                </c:pt>
                <c:pt idx="3">
                  <c:v>Обоснованы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17268</c:v>
                </c:pt>
                <c:pt idx="1">
                  <c:v>0</c:v>
                </c:pt>
                <c:pt idx="2">
                  <c:v>23724</c:v>
                </c:pt>
                <c:pt idx="3">
                  <c:v>16566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C22F7-3604-4025-840D-5F402795D5E8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F7981-A912-4583-858C-66A4266686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624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118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21188" name="Номер слайда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300"/>
              </a:spcBef>
            </a:pPr>
            <a:fld id="{C4B01A68-E725-4C9C-983A-58B8205DCCCB}" type="slidenum">
              <a:rPr lang="ru-RU" altLang="ru-RU">
                <a:latin typeface="Tahoma" pitchFamily="34" charset="0"/>
              </a:rPr>
              <a:pPr>
                <a:spcBef>
                  <a:spcPts val="300"/>
                </a:spcBef>
              </a:pPr>
              <a:t>6</a:t>
            </a:fld>
            <a:endParaRPr lang="ru-RU" altLang="ru-RU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69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711D11B-C5DF-4B06-95D6-6D215D17DCDE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0" hangingPunct="0">
              <a:defRPr>
                <a:latin typeface="Times New Roman" pitchFamily="18" charset="0"/>
              </a:defRPr>
            </a:lvl1pPr>
          </a:lstStyle>
          <a:p>
            <a:fld id="{3B410F1E-10A2-4885-8F9F-7540EE099C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6775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618CE65-CE99-4678-B47E-BFCFD022FA7C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0" hangingPunct="0">
              <a:defRPr>
                <a:latin typeface="Times New Roman" pitchFamily="18" charset="0"/>
              </a:defRPr>
            </a:lvl1pPr>
          </a:lstStyle>
          <a:p>
            <a:fld id="{5CB1B94B-14CD-48C0-88D5-29D17EB14D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7599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7BFAF1F-4FD7-44F0-8DD0-D3EB8C1586AC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0" hangingPunct="0">
              <a:defRPr>
                <a:latin typeface="Times New Roman" pitchFamily="18" charset="0"/>
              </a:defRPr>
            </a:lvl1pPr>
          </a:lstStyle>
          <a:p>
            <a:fld id="{E5BB5FDE-5B11-42FD-8A2C-6830497620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7992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6D43756-24E3-42A1-80F9-260A0E978264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0" hangingPunct="0">
              <a:defRPr>
                <a:latin typeface="Times New Roman" pitchFamily="18" charset="0"/>
              </a:defRPr>
            </a:lvl1pPr>
          </a:lstStyle>
          <a:p>
            <a:fld id="{99ED3EFC-F12E-4253-AFE9-00ACA9EB1E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4234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E87BF27-EA57-4A91-AD64-54420C3029F8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0" hangingPunct="0">
              <a:defRPr>
                <a:latin typeface="Times New Roman" pitchFamily="18" charset="0"/>
              </a:defRPr>
            </a:lvl1pPr>
          </a:lstStyle>
          <a:p>
            <a:fld id="{6FE26A49-F302-47C4-B5E1-07544B5061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918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1D3F8C6-C979-4367-A331-AFD3E421C50D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0" hangingPunct="0">
              <a:defRPr>
                <a:latin typeface="Times New Roman" pitchFamily="18" charset="0"/>
              </a:defRPr>
            </a:lvl1pPr>
          </a:lstStyle>
          <a:p>
            <a:fld id="{54D6E905-3679-4B0D-B6AC-11E4A4A125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53820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69F2EAA-86C3-49D3-90E7-1CEEA1F90A54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0" hangingPunct="0">
              <a:defRPr>
                <a:latin typeface="Times New Roman" pitchFamily="18" charset="0"/>
              </a:defRPr>
            </a:lvl1pPr>
          </a:lstStyle>
          <a:p>
            <a:fld id="{8AFFF329-35C0-4E83-A6A2-D5470569A3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2600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2052039-3E88-49F0-B8E4-59AA2CC5DBB2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0" hangingPunct="0">
              <a:defRPr>
                <a:latin typeface="Times New Roman" pitchFamily="18" charset="0"/>
              </a:defRPr>
            </a:lvl1pPr>
          </a:lstStyle>
          <a:p>
            <a:fld id="{C6D91D8F-0F2F-4210-AE3C-C83A9BCB4B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0566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863260A-5CAF-4773-BC99-DBC818C96082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0" hangingPunct="0">
              <a:defRPr>
                <a:latin typeface="Times New Roman" pitchFamily="18" charset="0"/>
              </a:defRPr>
            </a:lvl1pPr>
          </a:lstStyle>
          <a:p>
            <a:fld id="{10E66DA1-2801-4D7B-8E91-1B6276C0C8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1617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AA34A85-C63C-4F88-8D2C-834B81882BE8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0" hangingPunct="0">
              <a:defRPr>
                <a:latin typeface="Times New Roman" pitchFamily="18" charset="0"/>
              </a:defRPr>
            </a:lvl1pPr>
          </a:lstStyle>
          <a:p>
            <a:fld id="{BFA40A2D-73C2-4C5F-9FAB-C1288613BF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83007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9B20955-9508-47A1-8ACB-20AD3583CBDE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0" hangingPunct="0">
              <a:defRPr>
                <a:latin typeface="Times New Roman" pitchFamily="18" charset="0"/>
              </a:defRPr>
            </a:lvl1pPr>
          </a:lstStyle>
          <a:p>
            <a:fld id="{E0D6FA0E-51F7-477E-A926-B79AB2B3C6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12502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541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638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EB96FA61-01D3-4299-BB04-09B61F78816C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F0630C-1FBE-45D5-901A-CFAE5990E18D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5801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4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28600"/>
            <a:ext cx="2736850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95CE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sp>
        <p:nvSpPr>
          <p:cNvPr id="215043" name="Rectangle 3"/>
          <p:cNvSpPr>
            <a:spLocks noChangeArrowheads="1"/>
          </p:cNvSpPr>
          <p:nvPr/>
        </p:nvSpPr>
        <p:spPr bwMode="auto">
          <a:xfrm>
            <a:off x="894911" y="2996952"/>
            <a:ext cx="8064500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marL="457200" indent="-4572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Aft>
                <a:spcPct val="0"/>
              </a:spcAft>
              <a:buClr>
                <a:srgbClr val="0095CE"/>
              </a:buClr>
              <a:buSzPct val="85000"/>
            </a:pPr>
            <a:r>
              <a:rPr lang="ru-RU" altLang="ru-RU" sz="2800" b="1" dirty="0" smtClean="0">
                <a:solidFill>
                  <a:srgbClr val="003864"/>
                </a:solidFill>
                <a:latin typeface="Arial" charset="0"/>
              </a:rPr>
              <a:t>Основные нововведения в сфере государственных закупок</a:t>
            </a:r>
          </a:p>
          <a:p>
            <a:pPr eaLnBrk="0" fontAlgn="base" hangingPunct="0">
              <a:spcAft>
                <a:spcPct val="0"/>
              </a:spcAft>
              <a:buClr>
                <a:srgbClr val="0095CE"/>
              </a:buClr>
              <a:buSzPct val="85000"/>
            </a:pPr>
            <a:endParaRPr lang="ru-RU" altLang="ru-RU" sz="2800" b="1" dirty="0" smtClean="0">
              <a:solidFill>
                <a:srgbClr val="003864"/>
              </a:solidFill>
              <a:latin typeface="Arial" charset="0"/>
            </a:endParaRPr>
          </a:p>
          <a:p>
            <a:pPr eaLnBrk="0" fontAlgn="base" hangingPunct="0">
              <a:spcAft>
                <a:spcPct val="0"/>
              </a:spcAft>
              <a:buClr>
                <a:srgbClr val="0095CE"/>
              </a:buClr>
              <a:buSzPct val="85000"/>
            </a:pPr>
            <a:r>
              <a:rPr lang="ru-RU" altLang="ru-RU" sz="2800" b="1" dirty="0" smtClean="0">
                <a:solidFill>
                  <a:srgbClr val="003864"/>
                </a:solidFill>
                <a:latin typeface="Arial" charset="0"/>
              </a:rPr>
              <a:t>Практика применения Закона о контрактной системе</a:t>
            </a:r>
          </a:p>
        </p:txBody>
      </p:sp>
      <p:sp>
        <p:nvSpPr>
          <p:cNvPr id="215044" name="Rectangle 2"/>
          <p:cNvSpPr>
            <a:spLocks noChangeArrowheads="1"/>
          </p:cNvSpPr>
          <p:nvPr/>
        </p:nvSpPr>
        <p:spPr bwMode="auto">
          <a:xfrm>
            <a:off x="4932363" y="238125"/>
            <a:ext cx="404495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538163" indent="-182563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895350" indent="-1778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258888" indent="-18415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1976438" indent="-182563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433638" indent="-182563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890838" indent="-182563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348038" indent="-182563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05238" indent="-182563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b="1" smtClean="0">
                <a:solidFill>
                  <a:srgbClr val="0095CE"/>
                </a:solidFill>
                <a:latin typeface="Arial" charset="0"/>
              </a:rPr>
              <a:t>Набатова 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b="1" smtClean="0">
                <a:solidFill>
                  <a:srgbClr val="0095CE"/>
                </a:solidFill>
                <a:latin typeface="Arial" charset="0"/>
              </a:rPr>
              <a:t>Екатерина Дмитриевна</a:t>
            </a:r>
            <a:r>
              <a:rPr lang="ru-RU" altLang="ru-RU" sz="2400" b="1" smtClean="0">
                <a:solidFill>
                  <a:srgbClr val="0095CE"/>
                </a:solidFill>
                <a:latin typeface="Arial" charset="0"/>
              </a:rPr>
              <a:t/>
            </a:r>
            <a:br>
              <a:rPr lang="ru-RU" altLang="ru-RU" sz="2400" b="1" smtClean="0">
                <a:solidFill>
                  <a:srgbClr val="0095CE"/>
                </a:solidFill>
                <a:latin typeface="Arial" charset="0"/>
              </a:rPr>
            </a:br>
            <a:r>
              <a:rPr lang="ru-RU" altLang="ru-RU" sz="1600" b="1" smtClean="0">
                <a:solidFill>
                  <a:srgbClr val="0095CE"/>
                </a:solidFill>
                <a:latin typeface="Arial" charset="0"/>
              </a:rPr>
              <a:t>Начальник отдела правоприменительной практики и методологии Управления контроля размещения государственного заказа ФАС России</a:t>
            </a:r>
          </a:p>
        </p:txBody>
      </p:sp>
    </p:spTree>
    <p:extLst>
      <p:ext uri="{BB962C8B-B14F-4D97-AF65-F5344CB8AC3E}">
        <p14:creationId xmlns:p14="http://schemas.microsoft.com/office/powerpoint/2010/main" val="284222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Новые принятые постановления в развитие Закона 44-ФЗ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/>
              <a:t>Постановление Правительства РФ от 19.05.2015 </a:t>
            </a:r>
            <a:r>
              <a:rPr lang="ru-RU" sz="2800" dirty="0" smtClean="0"/>
              <a:t>N479</a:t>
            </a:r>
            <a:r>
              <a:rPr lang="en-US" sz="2800" dirty="0" smtClean="0"/>
              <a:t> </a:t>
            </a:r>
            <a:r>
              <a:rPr lang="ru-RU" sz="2800" dirty="0" smtClean="0"/>
              <a:t>«Об </a:t>
            </a:r>
            <a:r>
              <a:rPr lang="ru-RU" sz="2800" dirty="0"/>
              <a:t>утверждении требований к порядку разработки и принятия правовых актов о нормировании в сфере закупок для обеспечения федеральных нужд, содержанию указанных актов и обеспечению их </a:t>
            </a:r>
            <a:r>
              <a:rPr lang="ru-RU" sz="2800" dirty="0" smtClean="0"/>
              <a:t>исполнения»</a:t>
            </a:r>
            <a:endParaRPr lang="en-US" sz="2800" dirty="0" smtClean="0"/>
          </a:p>
          <a:p>
            <a:pPr algn="just"/>
            <a:r>
              <a:rPr lang="ru-RU" sz="2800" dirty="0"/>
              <a:t>Постановление Правительства РФ от 18.05.2015 </a:t>
            </a:r>
            <a:r>
              <a:rPr lang="ru-RU" sz="2800" dirty="0" smtClean="0"/>
              <a:t>N476</a:t>
            </a:r>
            <a:r>
              <a:rPr lang="en-US" sz="2800" dirty="0" smtClean="0"/>
              <a:t> </a:t>
            </a:r>
            <a:r>
              <a:rPr lang="ru-RU" sz="2800" dirty="0" smtClean="0"/>
              <a:t>«Об </a:t>
            </a:r>
            <a:r>
              <a:rPr lang="ru-RU" sz="2800" dirty="0"/>
              <a:t>утверждении общих требований к порядку разработки и принятия правовых актов о нормировании в сфере закупок, содержанию указанных актов и обеспечению их </a:t>
            </a:r>
            <a:r>
              <a:rPr lang="ru-RU" sz="2800" dirty="0" smtClean="0"/>
              <a:t>исполнения»</a:t>
            </a:r>
            <a:endParaRPr lang="ru-RU" sz="28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8667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just"/>
            <a:r>
              <a:rPr lang="ru-RU" sz="2800" dirty="0"/>
              <a:t>Постановление Правительства РФ от </a:t>
            </a:r>
            <a:r>
              <a:rPr lang="ru-RU" sz="2800" dirty="0" smtClean="0"/>
              <a:t>05.06.2015 N552</a:t>
            </a:r>
            <a:r>
              <a:rPr lang="en-US" sz="2800" dirty="0" smtClean="0"/>
              <a:t> </a:t>
            </a:r>
            <a:r>
              <a:rPr lang="ru-RU" sz="2800" dirty="0" smtClean="0"/>
              <a:t>«Об </a:t>
            </a:r>
            <a:r>
              <a:rPr lang="ru-RU" sz="2800" dirty="0"/>
              <a:t>утверждении Правил формирования, утверждения и ведения плана закупок товаров, работ, услуг для </a:t>
            </a:r>
            <a:r>
              <a:rPr lang="ru-RU" sz="2800" dirty="0" smtClean="0"/>
              <a:t>обеспечения</a:t>
            </a:r>
            <a:r>
              <a:rPr lang="en-US" sz="2800" dirty="0" smtClean="0"/>
              <a:t> </a:t>
            </a:r>
            <a:r>
              <a:rPr lang="ru-RU" sz="2800" dirty="0" smtClean="0"/>
              <a:t>федеральных </a:t>
            </a:r>
            <a:r>
              <a:rPr lang="ru-RU" sz="2800" dirty="0"/>
              <a:t>нужд, а также требований к форме плана закупок товаров, работ, услуг для обеспечения федеральных </a:t>
            </a:r>
            <a:r>
              <a:rPr lang="ru-RU" sz="2800" dirty="0" smtClean="0"/>
              <a:t>нужд»</a:t>
            </a:r>
            <a:endParaRPr lang="ru-RU" sz="2800" dirty="0"/>
          </a:p>
          <a:p>
            <a:pPr algn="just"/>
            <a:r>
              <a:rPr lang="ru-RU" sz="2800" dirty="0"/>
              <a:t>Постановление Правительства РФ от 05.06.2015 </a:t>
            </a:r>
            <a:r>
              <a:rPr lang="ru-RU" sz="2800" dirty="0" smtClean="0"/>
              <a:t>N553 «Об </a:t>
            </a:r>
            <a:r>
              <a:rPr lang="ru-RU" sz="2800" dirty="0"/>
              <a:t>утверждении Правил формирования, утверждения и ведения </a:t>
            </a:r>
            <a:r>
              <a:rPr lang="ru-RU" sz="2800" dirty="0" smtClean="0"/>
              <a:t>плана-графика </a:t>
            </a:r>
            <a:r>
              <a:rPr lang="ru-RU" sz="2800" dirty="0"/>
              <a:t>закупок товаров, работ, услуг для обеспечения федеральных нужд, а также требований к форме плана-графика закупок товаров, работ, услуг для обеспечения федеральных </a:t>
            </a:r>
            <a:r>
              <a:rPr lang="ru-RU" sz="2800" dirty="0" smtClean="0"/>
              <a:t>нужд»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31201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just"/>
            <a:r>
              <a:rPr lang="ru-RU" sz="2800" dirty="0"/>
              <a:t>Постановление Правительства РФ от 05.06.2015 </a:t>
            </a:r>
            <a:r>
              <a:rPr lang="ru-RU" sz="2800" dirty="0" smtClean="0"/>
              <a:t>N554 «О </a:t>
            </a:r>
            <a:r>
              <a:rPr lang="ru-RU" sz="2800" dirty="0"/>
              <a:t>требованиях к формированию, утверждению и ведению плана-графика закупок товаров, работ, услуг для обеспечения нужд субъекта Российской Федерации и муниципальных нужд, а также о требованиях к форме плана-графика закупок товаров, работ, </a:t>
            </a:r>
            <a:r>
              <a:rPr lang="ru-RU" sz="2800" dirty="0" smtClean="0"/>
              <a:t>услуг»</a:t>
            </a:r>
          </a:p>
          <a:p>
            <a:pPr algn="just"/>
            <a:r>
              <a:rPr lang="ru-RU" sz="2800" dirty="0"/>
              <a:t>Постановление Правительства РФ от 05.06.2015 </a:t>
            </a:r>
            <a:r>
              <a:rPr lang="ru-RU" sz="2800" dirty="0" smtClean="0"/>
              <a:t>N555 «Об </a:t>
            </a:r>
            <a:r>
              <a:rPr lang="ru-RU" sz="2800" dirty="0"/>
              <a:t>установлении порядка обоснования закупок товаров, работ и услуг для обеспечения государственных и муниципальных </a:t>
            </a:r>
            <a:r>
              <a:rPr lang="ru-RU" sz="2800" dirty="0" smtClean="0"/>
              <a:t>нужд и </a:t>
            </a:r>
            <a:r>
              <a:rPr lang="ru-RU" sz="2800" dirty="0"/>
              <a:t>форм такого </a:t>
            </a:r>
            <a:r>
              <a:rPr lang="ru-RU" sz="2800" dirty="0" smtClean="0"/>
              <a:t>обоснования»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89179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/>
          <a:lstStyle/>
          <a:p>
            <a:r>
              <a:rPr lang="ru-RU" b="1" dirty="0" smtClean="0"/>
              <a:t>Планируемые поправки в закон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17086" y="2204864"/>
            <a:ext cx="787453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 всех торгов в электронную форму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необходимости применения 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ГУПами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МУПами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о контрактной системе при осуществлении закупок</a:t>
            </a:r>
          </a:p>
          <a:p>
            <a:pPr marL="457200" indent="-457200">
              <a:buFontTx/>
              <a:buChar char="-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запрета на участие в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заказе компаний, находящихся в оффшорных зонах</a:t>
            </a:r>
          </a:p>
          <a:p>
            <a:pPr marL="457200" indent="-457200">
              <a:buFontTx/>
              <a:buChar char="-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48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0045" y="1372912"/>
            <a:ext cx="7373150" cy="1193164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ПРАВИТЕЛЬСТВОМ РОССИЙСКОЙ ФЕДЕРАЦИИ ПОДДЕРЖАНО ПРЕДЛОЖЕНИЕ ФАС РОССИИ О НЕОБХОДИМОСТИ ПЕРЕВОДА </a:t>
            </a:r>
          </a:p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КОНКУРСА В ЭЛЕКТРОННУЮ ФОРМУ ДЛЯ ОБЕСПЕЧЕНИЯ:</a:t>
            </a:r>
            <a:endParaRPr lang="ru-RU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85359" y="3629191"/>
            <a:ext cx="6577836" cy="86846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НЕВОЗМОЖНОСТИ ВЛИЯНИЯ НА </a:t>
            </a:r>
          </a:p>
          <a:p>
            <a:pPr algn="ctr"/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СОДЕРЖАНИЕ ЗАЯВОК И ПОРЯДОК ИХ ПОДАЧИ</a:t>
            </a:r>
            <a:endParaRPr lang="ru-RU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86570" y="4779203"/>
            <a:ext cx="6577836" cy="641446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СНИЖЕНИЯ СУБЪЕКТИВИЗМА ПРИ ОЦЕНКЕ ЗАЯВОК</a:t>
            </a:r>
            <a:endParaRPr lang="ru-RU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85359" y="2781786"/>
            <a:ext cx="6577836" cy="610476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АНОНИМНОСТИ ЗАЯВОК И СНИЖЕНИЯ РИСКА СГОВОРА</a:t>
            </a:r>
            <a:endParaRPr lang="ru-RU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1147045" y="2566076"/>
            <a:ext cx="25970" cy="253385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147045" y="3082993"/>
            <a:ext cx="368300" cy="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147045" y="5099926"/>
            <a:ext cx="368300" cy="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147045" y="4060797"/>
            <a:ext cx="368300" cy="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7046913" y="6580188"/>
            <a:ext cx="2133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ru-RU" altLang="ru-RU" sz="1600" smtClean="0">
                <a:solidFill>
                  <a:schemeClr val="bg1"/>
                </a:solidFill>
              </a:rPr>
              <a:t>6</a:t>
            </a:r>
            <a:endParaRPr lang="ru-RU" altLang="ru-RU" sz="1600" dirty="0" smtClean="0">
              <a:solidFill>
                <a:schemeClr val="bg1"/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684213" y="130175"/>
            <a:ext cx="80025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800" b="1" kern="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ЭЛЕКТРОННЫЙ КОНКУРС</a:t>
            </a:r>
            <a:endParaRPr lang="ru-RU" sz="2800" b="1" kern="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56171" y="5690196"/>
            <a:ext cx="70920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/>
              <a:t>ЗАКОНОПРОЕКТ О ПЕРЕВОДЕ КОНКУРСА В ЭЛЕКТРОННУЮ ФОРМУ </a:t>
            </a:r>
          </a:p>
          <a:p>
            <a:pPr algn="ctr"/>
            <a:r>
              <a:rPr lang="ru-RU" sz="1600" dirty="0" smtClean="0"/>
              <a:t>ПРИНЯТ ГОСУДАРСТВЕННОЙ ДУМОЙ В ПЕРВОМ ЧТЕНИИ 17.02.2015</a:t>
            </a:r>
          </a:p>
        </p:txBody>
      </p:sp>
    </p:spTree>
    <p:extLst>
      <p:ext uri="{BB962C8B-B14F-4D97-AF65-F5344CB8AC3E}">
        <p14:creationId xmlns:p14="http://schemas.microsoft.com/office/powerpoint/2010/main" val="2042949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DC0CE67-993F-4DAC-A775-818A9343234B}" type="slidenum">
              <a:rPr lang="ru-RU" altLang="ru-RU" sz="1600" smtClean="0">
                <a:solidFill>
                  <a:srgbClr val="FFFFFF"/>
                </a:solidFill>
              </a:rPr>
              <a:pPr/>
              <a:t>15</a:t>
            </a:fld>
            <a:endParaRPr lang="ru-RU" altLang="ru-RU" sz="1600" smtClean="0">
              <a:solidFill>
                <a:srgbClr val="FFFFFF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301337" y="130175"/>
            <a:ext cx="8666018" cy="57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400" b="1" kern="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РЕЗУЛЬТАТЫ КОНТРОЛЬНОЙ ДЕЯТЕЛЬНОСТИ ФАС РОССИИ</a:t>
            </a:r>
          </a:p>
          <a:p>
            <a:pPr>
              <a:defRPr/>
            </a:pPr>
            <a:r>
              <a:rPr lang="ru-RU" sz="2400" b="1" kern="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 (44-ФЗ)</a:t>
            </a:r>
            <a:endParaRPr lang="ru-RU" sz="2400" b="1" kern="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2" name="Диаграмма 11"/>
          <p:cNvGraphicFramePr/>
          <p:nvPr>
            <p:extLst/>
          </p:nvPr>
        </p:nvGraphicFramePr>
        <p:xfrm>
          <a:off x="183334" y="966355"/>
          <a:ext cx="4222411" cy="511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Диаграмма 21"/>
          <p:cNvGraphicFramePr/>
          <p:nvPr>
            <p:extLst/>
          </p:nvPr>
        </p:nvGraphicFramePr>
        <p:xfrm>
          <a:off x="4343400" y="1049482"/>
          <a:ext cx="4837113" cy="5122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763781" y="3781788"/>
            <a:ext cx="1496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70 % ЖАЛОБ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РАССМОТРЕНО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2488477" y="4651852"/>
            <a:ext cx="2826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РОСТ В 6 РАЗ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1160529" y="4805437"/>
            <a:ext cx="2826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РОСТ 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В 2 РАЗА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6200000">
            <a:off x="-157027" y="4641461"/>
            <a:ext cx="2826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РОСТ НА 16%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67349" y="4326722"/>
            <a:ext cx="149629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41 %</a:t>
            </a:r>
          </a:p>
          <a:p>
            <a:pPr algn="ctr"/>
            <a:r>
              <a:rPr lang="ru-RU" sz="1050" dirty="0" smtClean="0">
                <a:solidFill>
                  <a:schemeClr val="bg1"/>
                </a:solidFill>
              </a:rPr>
              <a:t>ОБОСНОВАНЫ</a:t>
            </a:r>
            <a:endParaRPr lang="ru-RU" sz="11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32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DC0CE67-993F-4DAC-A775-818A9343234B}" type="slidenum">
              <a:rPr lang="ru-RU" altLang="ru-RU" sz="1600" smtClean="0">
                <a:solidFill>
                  <a:srgbClr val="FFFFFF"/>
                </a:solidFill>
              </a:rPr>
              <a:pPr/>
              <a:t>16</a:t>
            </a:fld>
            <a:endParaRPr lang="ru-RU" altLang="ru-RU" sz="1600" smtClean="0">
              <a:solidFill>
                <a:srgbClr val="FFFFFF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684213" y="130175"/>
            <a:ext cx="80025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800" b="1" kern="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ВЫЯВЛЕННЫЕ ПРОБЛЕМЫ 44-ФЗ</a:t>
            </a:r>
            <a:endParaRPr lang="ru-RU" sz="2800" b="1" kern="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600450" y="2744788"/>
            <a:ext cx="1951038" cy="13462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smtClean="0">
                <a:solidFill>
                  <a:srgbClr val="000000"/>
                </a:solidFill>
              </a:rPr>
              <a:t>НА ПРАКТИКЕ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smtClean="0">
                <a:solidFill>
                  <a:srgbClr val="000000"/>
                </a:solidFill>
              </a:rPr>
              <a:t>ВЫЯВЛЕНЫ </a:t>
            </a:r>
            <a:r>
              <a:rPr lang="ru-RU" dirty="0">
                <a:solidFill>
                  <a:srgbClr val="000000"/>
                </a:solidFill>
              </a:rPr>
              <a:t>ПРОБЛЕМЫ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288" y="1485900"/>
            <a:ext cx="2736850" cy="116522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>
                <a:solidFill>
                  <a:srgbClr val="000000"/>
                </a:solidFill>
                <a:cs typeface="Calibri" panose="020F0502020204030204" pitchFamily="34" charset="0"/>
              </a:rPr>
              <a:t>УХОД ОТ ПРИМЕНЕНИЯ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>
                <a:solidFill>
                  <a:srgbClr val="000000"/>
                </a:solidFill>
                <a:cs typeface="Calibri" panose="020F0502020204030204" pitchFamily="34" charset="0"/>
              </a:rPr>
              <a:t>44-ФЗ ПУТЕМ ДОВЕДЕНИЯ СУБСИДИЙ ДО </a:t>
            </a:r>
            <a:r>
              <a:rPr lang="ru-RU" sz="1400" dirty="0" err="1">
                <a:solidFill>
                  <a:srgbClr val="000000"/>
                </a:solidFill>
                <a:cs typeface="Calibri" panose="020F0502020204030204" pitchFamily="34" charset="0"/>
              </a:rPr>
              <a:t>ГУПов</a:t>
            </a:r>
            <a:r>
              <a:rPr lang="ru-RU" sz="1400" dirty="0">
                <a:solidFill>
                  <a:srgbClr val="000000"/>
                </a:solidFill>
                <a:cs typeface="Calibri" panose="020F0502020204030204" pitchFamily="34" charset="0"/>
              </a:rPr>
              <a:t>/</a:t>
            </a:r>
            <a:r>
              <a:rPr lang="ru-RU" sz="1400" dirty="0" err="1">
                <a:solidFill>
                  <a:srgbClr val="000000"/>
                </a:solidFill>
                <a:cs typeface="Calibri" panose="020F0502020204030204" pitchFamily="34" charset="0"/>
              </a:rPr>
              <a:t>МУПов</a:t>
            </a:r>
            <a:endParaRPr lang="ru-RU" sz="140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288" y="2830513"/>
            <a:ext cx="2736850" cy="863600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>
                <a:solidFill>
                  <a:srgbClr val="000000"/>
                </a:solidFill>
                <a:cs typeface="Calibri" panose="020F0502020204030204" pitchFamily="34" charset="0"/>
              </a:rPr>
              <a:t>УВЕЛИЧЕНИЕ ЗНАЧИМОСТИ СУБЪЕКТИВНЫХ КРИТЕРИЕВ ПРИ КОНКУРСЕ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288" y="3875088"/>
            <a:ext cx="2736850" cy="1785937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>
                <a:solidFill>
                  <a:srgbClr val="000000"/>
                </a:solidFill>
                <a:cs typeface="Calibri" panose="020F0502020204030204" pitchFamily="34" charset="0"/>
              </a:rPr>
              <a:t>ПЕРЕВОД ЗАКУПОК В СФЕРЕ СТРОИТЕЛЬСТВА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>
                <a:solidFill>
                  <a:srgbClr val="000000"/>
                </a:solidFill>
                <a:cs typeface="Calibri" panose="020F0502020204030204" pitchFamily="34" charset="0"/>
              </a:rPr>
              <a:t>В ПРОЦЕДУРУ КОНКУРСА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>
                <a:solidFill>
                  <a:srgbClr val="000000"/>
                </a:solidFill>
                <a:cs typeface="Calibri" panose="020F0502020204030204" pitchFamily="34" charset="0"/>
              </a:rPr>
              <a:t>(ЕСЛИ ЦЕНА ПРЕВЫШАЕТ 150 МЛН (ГОС.НУЖДЫ),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>
                <a:solidFill>
                  <a:srgbClr val="000000"/>
                </a:solidFill>
                <a:cs typeface="Calibri" panose="020F0502020204030204" pitchFamily="34" charset="0"/>
              </a:rPr>
              <a:t>50 МЛН. (МУН.НУЖДЫ)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010275" y="1484313"/>
            <a:ext cx="2736850" cy="1608570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>
                <a:solidFill>
                  <a:srgbClr val="000000"/>
                </a:solidFill>
                <a:cs typeface="Calibri" panose="020F0502020204030204" pitchFamily="34" charset="0"/>
              </a:rPr>
              <a:t>ПРОИЗВОЛЬНОЕ УСТАНОВЛЕНИЕ ТРЕБОВАНИЙ К МАТЕРИАЛЬНЫМ РЕСУРСАМ НА КОНКУРСЕ С ОГРАНИЧЕННЫМ УЧАСТИЕМ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010275" y="3314053"/>
            <a:ext cx="2736850" cy="883874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 smtClean="0">
                <a:solidFill>
                  <a:srgbClr val="000000"/>
                </a:solidFill>
                <a:cs typeface="Calibri" panose="020F0502020204030204" pitchFamily="34" charset="0"/>
              </a:rPr>
              <a:t>НЕВОЗМОЖНОСТЬ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 smtClean="0">
                <a:solidFill>
                  <a:srgbClr val="000000"/>
                </a:solidFill>
                <a:cs typeface="Calibri" panose="020F0502020204030204" pitchFamily="34" charset="0"/>
              </a:rPr>
              <a:t>АДМИНИСТРИРОВАНИЯ </a:t>
            </a:r>
            <a:r>
              <a:rPr lang="ru-RU" sz="1400" dirty="0">
                <a:solidFill>
                  <a:srgbClr val="000000"/>
                </a:solidFill>
                <a:cs typeface="Calibri" panose="020F0502020204030204" pitchFamily="34" charset="0"/>
              </a:rPr>
              <a:t>УЧАСТИЯ СМП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419475" y="1924050"/>
            <a:ext cx="0" cy="3160713"/>
          </a:xfrm>
          <a:prstGeom prst="line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3203575" y="1914525"/>
            <a:ext cx="2159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3203575" y="3227388"/>
            <a:ext cx="2159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3203575" y="5084763"/>
            <a:ext cx="2159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710238" y="1997075"/>
            <a:ext cx="0" cy="3114678"/>
          </a:xfrm>
          <a:prstGeom prst="line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710238" y="1997075"/>
            <a:ext cx="230187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5702300" y="3756029"/>
            <a:ext cx="2286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702300" y="5111753"/>
            <a:ext cx="2286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6010275" y="4416136"/>
            <a:ext cx="2736850" cy="1244889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 smtClean="0">
                <a:solidFill>
                  <a:srgbClr val="000000"/>
                </a:solidFill>
                <a:cs typeface="Calibri" panose="020F0502020204030204" pitchFamily="34" charset="0"/>
              </a:rPr>
              <a:t>ОТСУТСТВИЕ ТРЕБОВАНИЙ К ЭКСПЕРТАМ И ПОРЯДКУ ПРОВЕДЕНИЯ ЭКСПЕРТИЗЫ</a:t>
            </a:r>
            <a:endParaRPr lang="ru-RU" sz="140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06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Основные нарушения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8291" name="Объект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040312"/>
          </a:xfrm>
        </p:spPr>
        <p:txBody>
          <a:bodyPr/>
          <a:lstStyle/>
          <a:p>
            <a:r>
              <a:rPr lang="ru-RU" altLang="ru-RU" dirty="0" smtClean="0"/>
              <a:t>Неправомерный выбор </a:t>
            </a:r>
            <a:r>
              <a:rPr lang="ru-RU" altLang="ru-RU" dirty="0" smtClean="0"/>
              <a:t>способа</a:t>
            </a:r>
          </a:p>
          <a:p>
            <a:r>
              <a:rPr lang="ru-RU" altLang="ru-RU" dirty="0" smtClean="0"/>
              <a:t>Неправильное формирование лота (объекта закупки)</a:t>
            </a:r>
            <a:endParaRPr lang="ru-RU" altLang="ru-RU" dirty="0" smtClean="0"/>
          </a:p>
          <a:p>
            <a:r>
              <a:rPr lang="ru-RU" altLang="ru-RU" dirty="0" smtClean="0"/>
              <a:t>Излишние </a:t>
            </a:r>
            <a:r>
              <a:rPr lang="ru-RU" altLang="ru-RU" dirty="0" smtClean="0"/>
              <a:t>требования к участникам закупки</a:t>
            </a:r>
          </a:p>
          <a:p>
            <a:r>
              <a:rPr lang="ru-RU" altLang="ru-RU" dirty="0"/>
              <a:t>Плохой порядок оценки</a:t>
            </a:r>
          </a:p>
          <a:p>
            <a:r>
              <a:rPr lang="ru-RU" altLang="ru-RU" dirty="0" smtClean="0"/>
              <a:t>Нарушения </a:t>
            </a:r>
            <a:r>
              <a:rPr lang="ru-RU" altLang="ru-RU" dirty="0" smtClean="0"/>
              <a:t>процедуры </a:t>
            </a:r>
          </a:p>
          <a:p>
            <a:r>
              <a:rPr lang="ru-RU" altLang="ru-RU" dirty="0" smtClean="0"/>
              <a:t>Неправомерное </a:t>
            </a:r>
            <a:r>
              <a:rPr lang="ru-RU" altLang="ru-RU" dirty="0" smtClean="0"/>
              <a:t>отклонение участника</a:t>
            </a:r>
          </a:p>
          <a:p>
            <a:r>
              <a:rPr lang="ru-RU" altLang="ru-RU" dirty="0"/>
              <a:t>Составление документации с нарушением</a:t>
            </a:r>
          </a:p>
          <a:p>
            <a:endParaRPr lang="ru-RU" altLang="ru-RU" dirty="0" smtClean="0"/>
          </a:p>
          <a:p>
            <a:endParaRPr lang="ru-RU" altLang="ru-RU" dirty="0" smtClean="0"/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56969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Право и обязанность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5986463" cy="4784725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Аукцион: </a:t>
            </a:r>
            <a:r>
              <a:rPr lang="ru-RU" u="sng" dirty="0" smtClean="0"/>
              <a:t>обязательно</a:t>
            </a:r>
            <a:r>
              <a:rPr lang="ru-RU" dirty="0" smtClean="0"/>
              <a:t> в случае, если товар (работа, услуга) включен в </a:t>
            </a:r>
            <a:r>
              <a:rPr lang="ru-RU" dirty="0"/>
              <a:t>перечень (Распоряжение Правительства </a:t>
            </a:r>
            <a:r>
              <a:rPr lang="ru-RU" dirty="0" smtClean="0"/>
              <a:t>от </a:t>
            </a:r>
            <a:r>
              <a:rPr lang="ru-RU" dirty="0"/>
              <a:t>31.10.2013 </a:t>
            </a:r>
            <a:r>
              <a:rPr lang="ru-RU" dirty="0" smtClean="0"/>
              <a:t>№ 2019-р)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u="sng" dirty="0" smtClean="0"/>
              <a:t>(за исключением </a:t>
            </a:r>
            <a:r>
              <a:rPr lang="ru-RU" i="1" u="sng" dirty="0"/>
              <a:t>случаев закупок </a:t>
            </a:r>
            <a:r>
              <a:rPr lang="ru-RU" i="1" u="sng" dirty="0" smtClean="0"/>
              <a:t>путем </a:t>
            </a:r>
            <a:r>
              <a:rPr lang="ru-RU" i="1" u="sng" dirty="0"/>
              <a:t>проведения запроса котировок, запроса предложений, осуществления закупки у единственного поставщика </a:t>
            </a:r>
            <a:r>
              <a:rPr lang="ru-RU" i="1" u="sng" dirty="0" smtClean="0"/>
              <a:t>(ст. 59)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i="1" u="sng" dirty="0"/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/>
              <a:t>Внимание: субъектом РФ может быть установлен дополнительный перечень (</a:t>
            </a:r>
            <a:r>
              <a:rPr lang="ru-RU" sz="2400" dirty="0"/>
              <a:t>например, </a:t>
            </a:r>
            <a:r>
              <a:rPr lang="ru-RU" sz="2400" dirty="0" smtClean="0"/>
              <a:t>Распоряжение </a:t>
            </a:r>
            <a:r>
              <a:rPr lang="ru-RU" sz="2400" dirty="0"/>
              <a:t>Правительства Иркутской области от 19.12.2013 N 584-рп, </a:t>
            </a:r>
            <a:r>
              <a:rPr lang="ru-RU" sz="2400" dirty="0" smtClean="0"/>
              <a:t>Распоряжение </a:t>
            </a:r>
            <a:r>
              <a:rPr lang="ru-RU" sz="2400" dirty="0"/>
              <a:t>Президента Республики Саха (Якутия) от 31.12.2013 N </a:t>
            </a:r>
            <a:r>
              <a:rPr lang="ru-RU" sz="2400" dirty="0" smtClean="0"/>
              <a:t>1111-РП)</a:t>
            </a:r>
            <a:endParaRPr lang="ru-RU" sz="2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0788" y="1600200"/>
            <a:ext cx="2663825" cy="4525963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Конкурс с ограниченным участием: </a:t>
            </a:r>
            <a:r>
              <a:rPr lang="ru-RU" u="sng" dirty="0" smtClean="0"/>
              <a:t>право заказчика</a:t>
            </a:r>
            <a:r>
              <a:rPr lang="ru-RU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(ст. 56)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295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055" y="260648"/>
            <a:ext cx="8229600" cy="1143000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Постановление № 99 (дополнительные требования к участникам закупки)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2156" y="1967068"/>
            <a:ext cx="4114800" cy="3384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Приложение № 1 устанавливает </a:t>
            </a:r>
            <a:r>
              <a:rPr lang="ru-RU" sz="2400" b="1" dirty="0"/>
              <a:t>только </a:t>
            </a:r>
            <a:r>
              <a:rPr lang="ru-RU" sz="2400" dirty="0"/>
              <a:t>дополнительные требования к участникам закупки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16016" y="1999725"/>
            <a:ext cx="4176464" cy="3351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Приложение № 2 устанавливает случаи проведения конкурса с ограниченным участием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5965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2217737"/>
          </a:xfrm>
        </p:spPr>
        <p:txBody>
          <a:bodyPr/>
          <a:lstStyle/>
          <a:p>
            <a:pPr eaLnBrk="1" hangingPunct="1"/>
            <a:r>
              <a:rPr lang="ru-RU" altLang="ru-RU" smtClean="0"/>
              <a:t>Новые НПА в развитие Закона о контрактной системе и планируемые изменения</a:t>
            </a:r>
          </a:p>
        </p:txBody>
      </p:sp>
      <p:pic>
        <p:nvPicPr>
          <p:cNvPr id="2160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997200"/>
            <a:ext cx="4822825" cy="278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881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/>
              <a:t>Конкурс с ограниченным участием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8507413" cy="5473700"/>
          </a:xfrm>
        </p:spPr>
        <p:txBody>
          <a:bodyPr>
            <a:noAutofit/>
          </a:bodyPr>
          <a:lstStyle/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ru-RU" b="1" dirty="0" smtClean="0"/>
              <a:t>Случаи: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04.02.2015 N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 «Об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установлении дополнительных требований к участникам закупки отдельных видов товаров, работ, услуг, случаев отнесения товаров, работ, услуг к товарам, работам, услугам, которые по причине их технической и (или) технологической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сложности,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инновационного, высокотехнологичного или специализированного характера способны поставить, выполнить, оказать только поставщики (подрядчики, исполнители), имеющие необходимый уровень квалификации, а также документов, подтверждающих соответствие участников закупки указанным дополнительным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требованиям»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 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20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8291513" cy="5329237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п.2 ч.2 ст. 56:  выполнение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 по сохранению объектов культурного наследия (памятников истории и культуры) народов Российской Федерации, реставрации музейных предметов и музейных коллекций, включенных в состав Музейного фонда Российской Федерации, документов Архивного фонда Российской Федерации, особо ценных и редких документов, входящих в состав библиотечных фондов и т.д.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13415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7145" y="3356992"/>
            <a:ext cx="388805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600" b="1" dirty="0">
                <a:solidFill>
                  <a:srgbClr val="008080"/>
                </a:solidFill>
                <a:latin typeface="Calibri" panose="020F050202020403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38958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Порядок </a:t>
            </a:r>
            <a:r>
              <a:rPr lang="ru-RU" dirty="0"/>
              <a:t>принятия и согласования нормативных документов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628775"/>
            <a:ext cx="8569325" cy="5113338"/>
          </a:xfrm>
        </p:spPr>
        <p:txBody>
          <a:bodyPr rtlCol="0">
            <a:normAutofit fontScale="77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Постановление Правительства РФ от 01.06.2004 № 260 </a:t>
            </a:r>
            <a:r>
              <a:rPr lang="ru-RU" dirty="0" smtClean="0"/>
              <a:t>«О </a:t>
            </a:r>
            <a:r>
              <a:rPr lang="ru-RU" dirty="0"/>
              <a:t>Регламенте Правительства Российской Федерации и Положении об Аппарате Правительства Российской </a:t>
            </a:r>
            <a:r>
              <a:rPr lang="ru-RU" dirty="0" smtClean="0"/>
              <a:t>Федерации»</a:t>
            </a:r>
            <a:endParaRPr lang="ru-RU" dirty="0"/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Постановление Правительства РФ от 25.08.2012 г. </a:t>
            </a:r>
            <a:r>
              <a:rPr lang="ru-RU" dirty="0" smtClean="0"/>
              <a:t>№ </a:t>
            </a:r>
            <a:r>
              <a:rPr lang="ru-RU" dirty="0"/>
              <a:t>851 «О порядке раскрытия федеральными органами исполнительной власти информации о подготовке проектов нормативных правовых актов и результатах их общественного обсуждения</a:t>
            </a:r>
            <a:r>
              <a:rPr lang="ru-RU" dirty="0" smtClean="0"/>
              <a:t>»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Постановление Правительства РФ от 13.08.1997 г. № 1009 «Об утверждении правил подготовки нормативных правовых актов федеральных органов исполнительной власти и их государственной регистрации</a:t>
            </a:r>
            <a:r>
              <a:rPr lang="ru-RU" dirty="0" smtClean="0"/>
              <a:t>»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Сайт в интернете     regulation.gov.ru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22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333375"/>
            <a:ext cx="8686800" cy="25781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Преференции для российского производителя и запрет на закупку иностранных товаров, работ, услуг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18115" name="Picture 6" descr="C:\Documents and Settings\1\Рабочий стол\лекции АНХ\картинки для презентации\человеч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3106738"/>
            <a:ext cx="4679950" cy="351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660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rot="10800000">
            <a:off x="358775" y="6858000"/>
            <a:ext cx="30178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1063625" y="7572375"/>
            <a:ext cx="21605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95275" y="317500"/>
            <a:ext cx="8280400" cy="5762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prstClr val="black"/>
                </a:solidFill>
                <a:latin typeface="Arial" charset="0"/>
                <a:cs typeface="Arial" charset="0"/>
              </a:rPr>
              <a:t>Национальный режим (ст. 14)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3213" y="1268413"/>
            <a:ext cx="8424862" cy="15128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9144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" charset="0"/>
                <a:cs typeface="Arial" charset="0"/>
              </a:rPr>
              <a:t>1. </a:t>
            </a:r>
            <a:r>
              <a:rPr lang="ru-RU" sz="1800" dirty="0">
                <a:solidFill>
                  <a:prstClr val="black"/>
                </a:solidFill>
                <a:latin typeface="Arial" charset="0"/>
                <a:cs typeface="Arial" charset="0"/>
              </a:rPr>
              <a:t>Перечень иностранных государств, с которыми РФ заключены международные договоры  - применяется национальный режим на равных условиях с товарами российского происхождения, работами, услугами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4650" y="3063875"/>
            <a:ext cx="8280400" cy="12239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" charset="0"/>
                <a:cs typeface="Arial" charset="0"/>
              </a:rPr>
              <a:t>2. </a:t>
            </a:r>
            <a:r>
              <a:rPr lang="ru-RU" sz="1800" dirty="0">
                <a:solidFill>
                  <a:prstClr val="black"/>
                </a:solidFill>
                <a:latin typeface="Arial" charset="0"/>
                <a:cs typeface="Arial" charset="0"/>
              </a:rPr>
              <a:t>устанавливается </a:t>
            </a:r>
            <a:r>
              <a:rPr lang="ru-RU" sz="1800" b="1" dirty="0">
                <a:solidFill>
                  <a:prstClr val="black"/>
                </a:solidFill>
                <a:latin typeface="Arial" charset="0"/>
                <a:cs typeface="Arial" charset="0"/>
              </a:rPr>
              <a:t>запрет</a:t>
            </a:r>
            <a:r>
              <a:rPr lang="ru-RU" sz="1800" dirty="0">
                <a:solidFill>
                  <a:prstClr val="black"/>
                </a:solidFill>
                <a:latin typeface="Arial" charset="0"/>
                <a:cs typeface="Arial" charset="0"/>
              </a:rPr>
              <a:t> на допуск товаров, происходящих из иностранных государств, работ, услуг, соответственно выполняемых, оказываемых иностранными лицами, и </a:t>
            </a:r>
            <a:r>
              <a:rPr lang="ru-RU" sz="1800" b="1" dirty="0">
                <a:solidFill>
                  <a:prstClr val="black"/>
                </a:solidFill>
                <a:latin typeface="Arial" charset="0"/>
                <a:cs typeface="Arial" charset="0"/>
              </a:rPr>
              <a:t>ограничения</a:t>
            </a:r>
            <a:r>
              <a:rPr lang="ru-RU" sz="1800" dirty="0">
                <a:solidFill>
                  <a:prstClr val="black"/>
                </a:solidFill>
                <a:latin typeface="Arial" charset="0"/>
                <a:cs typeface="Arial" charset="0"/>
              </a:rPr>
              <a:t> допуска указанных товаров, работ, услуг для целей осуществления закупок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3850" y="4581525"/>
            <a:ext cx="8351838" cy="13668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" charset="0"/>
                <a:cs typeface="Arial" charset="0"/>
              </a:rPr>
              <a:t>3. </a:t>
            </a:r>
            <a:r>
              <a:rPr lang="ru-RU" sz="1800" dirty="0">
                <a:solidFill>
                  <a:prstClr val="black"/>
                </a:solidFill>
                <a:latin typeface="Arial" charset="0"/>
                <a:cs typeface="Arial" charset="0"/>
              </a:rPr>
              <a:t>Федеральный орган исполнительной власти по регулированию контрактной системы в сфере закупок по поручению Правительства Российской Федерации устанавливает условия допуска (преференции)</a:t>
            </a:r>
            <a:r>
              <a:rPr lang="ru-RU" sz="16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531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Объект 3"/>
          <p:cNvSpPr>
            <a:spLocks noGrp="1"/>
          </p:cNvSpPr>
          <p:nvPr>
            <p:ph idx="1"/>
          </p:nvPr>
        </p:nvSpPr>
        <p:spPr>
          <a:xfrm>
            <a:off x="323850" y="549275"/>
            <a:ext cx="8351838" cy="6794500"/>
          </a:xfrm>
        </p:spPr>
        <p:txBody>
          <a:bodyPr>
            <a:spAutoFit/>
          </a:bodyPr>
          <a:lstStyle/>
          <a:p>
            <a:pPr algn="just" eaLnBrk="1" hangingPunct="1"/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11.08.2014 N 791 «Об установлении запрета на допуск товаров легкой промышленности, происходящих из иностранных государств, в целях осуществления закупок для обеспечения федеральных нужд»</a:t>
            </a:r>
          </a:p>
          <a:p>
            <a:pPr algn="just" eaLnBrk="1" hangingPunct="1"/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14.07.2014 N 656 «Об установлении запрета на допуск отдельных видов товаров машиностроения, происходящих из иностранных государств, для целей осуществления закупок для обеспечения государственных и муниципальных нужд»</a:t>
            </a:r>
          </a:p>
          <a:p>
            <a:pPr algn="just" eaLnBrk="1" hangingPunct="1"/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24.12.2013 N 1224 «Об установлении запрета и ограничений на допуск товаров, происходящих из иностранных государств, работ (услуг), выполняемых (оказываемых) иностранными лицами, для целей осуществления закупок товаров, работ (услуг) для нужд обороны страны и безопасности государства»</a:t>
            </a:r>
          </a:p>
          <a:p>
            <a:pPr algn="just" eaLnBrk="1" hangingPunct="1"/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Приказ Минэкономразвития России от 25.03.2014 N 155 «Об условиях допуска товаров, происходящих из иностранных государств, для целей осуществления закупок товаров, работ, услуг для обеспечения государственных и муниципальных нужд» (Зарегистрировано в Минюсте России 06.05.2014 N 32183)</a:t>
            </a:r>
            <a:endParaRPr lang="en-US" altLang="ru-RU" sz="18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05.02.2015 N 102</a:t>
            </a:r>
            <a:r>
              <a:rPr lang="en-US" alt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«Об установлении ограничения допуска отдельных видов медицинских изделий, происходящих из иностранных государств, для целей осуществления закупок для обеспечения государственных и муниципальных нужд»</a:t>
            </a:r>
          </a:p>
          <a:p>
            <a:pPr algn="just" eaLnBrk="1" hangingPunct="1"/>
            <a:endParaRPr lang="ru-RU" altLang="ru-RU" sz="180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03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DC0CE67-993F-4DAC-A775-818A9343234B}" type="slidenum">
              <a:rPr lang="ru-RU" altLang="ru-RU" sz="1600" smtClean="0">
                <a:solidFill>
                  <a:srgbClr val="FFFFFF"/>
                </a:solidFill>
              </a:rPr>
              <a:pPr/>
              <a:t>7</a:t>
            </a:fld>
            <a:endParaRPr lang="ru-RU" altLang="ru-RU" sz="1600" smtClean="0">
              <a:solidFill>
                <a:srgbClr val="FFFFFF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683568" y="241027"/>
            <a:ext cx="80025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800" b="1" kern="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ИМПОРТОЗАМЕЩЕНИЕ В РОССИИ</a:t>
            </a:r>
            <a:endParaRPr lang="ru-RU" sz="2800" b="1" kern="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759009" y="1134668"/>
            <a:ext cx="5367008" cy="7887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 smtClean="0">
                <a:solidFill>
                  <a:srgbClr val="000000"/>
                </a:solidFill>
              </a:rPr>
              <a:t>ПРЕДЛОЖЕНИЯ ФАС РОССИИ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 smtClean="0">
                <a:solidFill>
                  <a:srgbClr val="000000"/>
                </a:solidFill>
              </a:rPr>
              <a:t>ПО ВОПРОСУ ИМПОРТОЗАМЕЩЕНИЯ 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69162" y="2042948"/>
            <a:ext cx="4239775" cy="994541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 smtClean="0">
                <a:solidFill>
                  <a:srgbClr val="000000"/>
                </a:solidFill>
                <a:cs typeface="Calibri" panose="020F0502020204030204" pitchFamily="34" charset="0"/>
              </a:rPr>
              <a:t>УСТАНОВЛЕНИЕ ЗАПРЕТА НА ДОПУСК ОТДЕЛЬНЫХ ВИДОВ ТОВАРОВ, ВОЗМОЖНО ИСКЛЮЧИТЕЛЬНО</a:t>
            </a:r>
            <a:endParaRPr lang="ru-RU" sz="140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044966" y="2037693"/>
            <a:ext cx="3894082" cy="999798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 smtClean="0">
                <a:solidFill>
                  <a:srgbClr val="000000"/>
                </a:solidFill>
                <a:cs typeface="Calibri" panose="020F0502020204030204" pitchFamily="34" charset="0"/>
              </a:rPr>
              <a:t>УСТАНОВЛЕНИЕ ОГРАНИЧЕНИЯ НА ДОПУСК ОТДЕЛЬНЫХ ВИДОВ ТОВАРОВ ДОПУСКАЕТСЯ В СЛУЧАЕ:</a:t>
            </a:r>
            <a:endParaRPr lang="ru-RU" sz="140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078471" y="3283169"/>
            <a:ext cx="2736850" cy="116522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 smtClean="0">
                <a:solidFill>
                  <a:srgbClr val="000000"/>
                </a:solidFill>
                <a:cs typeface="Calibri" panose="020F0502020204030204" pitchFamily="34" charset="0"/>
              </a:rPr>
              <a:t>НА ТОВАРНЫХ РЫНКАХ С РАЗВИТОЙ КОНКУРЕНЦИЕЙ</a:t>
            </a:r>
            <a:endParaRPr lang="ru-RU" sz="140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062707" y="4644259"/>
            <a:ext cx="2736850" cy="116522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 smtClean="0">
                <a:solidFill>
                  <a:srgbClr val="000000"/>
                </a:solidFill>
                <a:cs typeface="Calibri" panose="020F0502020204030204" pitchFamily="34" charset="0"/>
              </a:rPr>
              <a:t>НА ТОВАРНЫХ РЫНКАХ С МАКСИМАЛЬНОЙ ЛОКАЛИЗАЦИЕЙ ПРОИЗВОДСТВА</a:t>
            </a:r>
            <a:endParaRPr lang="ru-RU" sz="140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213131" y="3277915"/>
            <a:ext cx="3137347" cy="631933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 smtClean="0">
                <a:solidFill>
                  <a:srgbClr val="000000"/>
                </a:solidFill>
                <a:cs typeface="Calibri" panose="020F0502020204030204" pitchFamily="34" charset="0"/>
              </a:rPr>
              <a:t>НАЛИЧИЯ НИЗКОЙ КОНКУРЕНТНОЙ СРЕДЫ </a:t>
            </a:r>
            <a:endParaRPr lang="ru-RU" sz="140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202621" y="4060924"/>
            <a:ext cx="3142601" cy="758058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 smtClean="0">
                <a:solidFill>
                  <a:srgbClr val="000000"/>
                </a:solidFill>
                <a:cs typeface="Calibri" panose="020F0502020204030204" pitchFamily="34" charset="0"/>
              </a:rPr>
              <a:t>НА ТОВАРНЫХ РЫНКАХ С МАЛОЙ ЛОКАЛИЗАЦИЕЙ ПРОИЗВОДСТВА</a:t>
            </a:r>
            <a:endParaRPr lang="ru-RU" sz="140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202621" y="4907005"/>
            <a:ext cx="3126836" cy="1367671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 smtClean="0">
                <a:solidFill>
                  <a:srgbClr val="000000"/>
                </a:solidFill>
                <a:cs typeface="Calibri" panose="020F0502020204030204" pitchFamily="34" charset="0"/>
              </a:rPr>
              <a:t>НА ПЕРИОД, НЕОБХОДИМЫЙ ДЛЯ ДОСТИЖЕНИЯ МАКСИМАЛЬНОЙ ЛОКАЛИЗАЦИИ ПРОИЗВОДСТВА С ЦЕЛЬЮ ВВЕДЕНИЯ ЗАПРЕТА </a:t>
            </a:r>
            <a:endParaRPr lang="ru-RU" sz="140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 rot="10800000" flipV="1">
            <a:off x="2900855" y="1934586"/>
            <a:ext cx="618640" cy="834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5705647" y="1924075"/>
            <a:ext cx="663622" cy="1149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-308440" y="4176357"/>
            <a:ext cx="2301656" cy="3120"/>
          </a:xfrm>
          <a:prstGeom prst="line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8569052" y="3037599"/>
            <a:ext cx="0" cy="3114678"/>
          </a:xfrm>
          <a:prstGeom prst="line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H="1">
            <a:off x="8332624" y="6138754"/>
            <a:ext cx="2159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>
            <a:off x="8353644" y="3658312"/>
            <a:ext cx="2159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>
            <a:off x="8353644" y="4415057"/>
            <a:ext cx="2159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836010" y="3756029"/>
            <a:ext cx="2286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825500" y="5322070"/>
            <a:ext cx="2286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69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Антикризисные постановления</a:t>
            </a:r>
          </a:p>
        </p:txBody>
      </p:sp>
      <p:sp>
        <p:nvSpPr>
          <p:cNvPr id="22221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06.03.2015 N 198 «Об утверждении Правил изменения по соглашению сторон срока исполнения контракта, и (или) цены контракта, и (или) цены единицы товара, работы, услуги, и (или) количества товаров, объема работ, услуг, предусмотренных контрактами, срок исполнения которых завершается в 2015 году»</a:t>
            </a:r>
          </a:p>
          <a:p>
            <a:pPr algn="just" eaLnBrk="1" hangingPunct="1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06.03.2015 N 199 «О случаях и условиях, при которых в 2015 году заказчик вправе не устанавливать требование обеспечения исполнения контракта в извещении об осуществлении закупки и (или) проекте контракта»</a:t>
            </a: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339664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>
            <a:normAutofit fontScale="85000" lnSpcReduction="10000"/>
          </a:bodyPr>
          <a:lstStyle/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28.04.2015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N405 «Об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Правил осуществления заказчиком в 2015 году реструктуризации задолженностей коммерческих банков, возникших в связи с предъявлением требований к исполнению банковских гарантий, предоставленных в качестве обеспечения исполнения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контрактов»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05.03.2015 N196 «О случаях и порядке предоставления заказчиком в 2015 году отсрочки уплаты неустоек (штрафов, пеней) и (или) осуществления списания начисленных сумм неустоек (штрафов, пеней)»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617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1407</Words>
  <Application>Microsoft Office PowerPoint</Application>
  <PresentationFormat>Экран (4:3)</PresentationFormat>
  <Paragraphs>120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ＭＳ Ｐゴシック</vt:lpstr>
      <vt:lpstr>Arial</vt:lpstr>
      <vt:lpstr>Calibri</vt:lpstr>
      <vt:lpstr>Tahoma</vt:lpstr>
      <vt:lpstr>Times New Roman</vt:lpstr>
      <vt:lpstr>Тема Office</vt:lpstr>
      <vt:lpstr>23_Тема Office</vt:lpstr>
      <vt:lpstr>Презентация PowerPoint</vt:lpstr>
      <vt:lpstr>Новые НПА в развитие Закона о контрактной системе и планируемые изменения</vt:lpstr>
      <vt:lpstr>Порядок принятия и согласования нормативных документов</vt:lpstr>
      <vt:lpstr>Преференции для российского производителя и запрет на закупку иностранных товаров, работ, услуг</vt:lpstr>
      <vt:lpstr>Презентация PowerPoint</vt:lpstr>
      <vt:lpstr>Презентация PowerPoint</vt:lpstr>
      <vt:lpstr>Презентация PowerPoint</vt:lpstr>
      <vt:lpstr>Антикризисные постановления</vt:lpstr>
      <vt:lpstr>Презентация PowerPoint</vt:lpstr>
      <vt:lpstr>Новые принятые постановления в развитие Закона 44-ФЗ</vt:lpstr>
      <vt:lpstr>Презентация PowerPoint</vt:lpstr>
      <vt:lpstr>Презентация PowerPoint</vt:lpstr>
      <vt:lpstr>Планируемые поправки в закон</vt:lpstr>
      <vt:lpstr>Презентация PowerPoint</vt:lpstr>
      <vt:lpstr>Презентация PowerPoint</vt:lpstr>
      <vt:lpstr>Презентация PowerPoint</vt:lpstr>
      <vt:lpstr>Основные нарушения</vt:lpstr>
      <vt:lpstr>Право и обязанность</vt:lpstr>
      <vt:lpstr>Постановление № 99 (дополнительные требования к участникам закупки)</vt:lpstr>
      <vt:lpstr>Конкурс с ограниченным участием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Катя</dc:creator>
  <cp:lastModifiedBy>Набатова Екатерина Дмитриевна</cp:lastModifiedBy>
  <cp:revision>7</cp:revision>
  <dcterms:created xsi:type="dcterms:W3CDTF">2015-06-14T18:35:39Z</dcterms:created>
  <dcterms:modified xsi:type="dcterms:W3CDTF">2015-06-15T12:24:56Z</dcterms:modified>
</cp:coreProperties>
</file>