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8" r:id="rId3"/>
    <p:sldId id="266" r:id="rId4"/>
    <p:sldId id="267" r:id="rId5"/>
    <p:sldId id="272" r:id="rId6"/>
    <p:sldId id="274" r:id="rId7"/>
    <p:sldId id="275" r:id="rId8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CAFA"/>
    <a:srgbClr val="EB8DE0"/>
    <a:srgbClr val="BEA50E"/>
    <a:srgbClr val="FFCC66"/>
    <a:srgbClr val="F1D73B"/>
    <a:srgbClr val="858527"/>
    <a:srgbClr val="B5F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3"/>
      <c:rotY val="20"/>
      <c:depthPercent val="100"/>
      <c:rAngAx val="1"/>
    </c:view3D>
    <c:floor>
      <c:thickness val="0"/>
      <c:spPr>
        <a:noFill/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3998302212247342E-2"/>
          <c:y val="0.14575044082025862"/>
          <c:w val="0.83216933555383665"/>
          <c:h val="0.725344808352365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Лист1!$C$102</c:f>
              <c:strCache>
                <c:ptCount val="1"/>
                <c:pt idx="0">
                  <c:v>2013 г.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6.5734426407760063E-4"/>
                  <c:y val="-1.548695180682257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718539877351013E-4"/>
                  <c:y val="-9.892837980887747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7356990252908818E-3"/>
                  <c:y val="-9.128416843441572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811081096614749E-3"/>
                  <c:y val="-1.364650948376509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0963163044643106E-3"/>
                  <c:y val="-1.596033093299964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3800845783756767E-3"/>
                  <c:y val="-1.668847346906463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3110713867673574E-3"/>
                  <c:y val="-4.540081133411797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7067362647901642E-17"/>
                  <c:y val="-1.335559031358645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Лист1!$B$103:$B$109</c:f>
              <c:strCache>
                <c:ptCount val="7"/>
                <c:pt idx="0">
                  <c:v>Открытый конкурс</c:v>
                </c:pt>
                <c:pt idx="1">
                  <c:v>Конкурс с ограниченным участием</c:v>
                </c:pt>
                <c:pt idx="2">
                  <c:v>Аукцион в электронной форме</c:v>
                </c:pt>
                <c:pt idx="3">
                  <c:v>Запрос котировок</c:v>
                </c:pt>
                <c:pt idx="4">
                  <c:v>Запрос предложений</c:v>
                </c:pt>
                <c:pt idx="5">
                  <c:v>Закупки у единственного поставщика (подрядчика, исполнителя)</c:v>
                </c:pt>
                <c:pt idx="6">
                  <c:v>Закупки малого объема </c:v>
                </c:pt>
              </c:strCache>
            </c:strRef>
          </c:cat>
          <c:val>
            <c:numRef>
              <c:f>Лист1!$C$103:$C$109</c:f>
              <c:numCache>
                <c:formatCode>General</c:formatCode>
                <c:ptCount val="7"/>
                <c:pt idx="0" formatCode="0.0">
                  <c:v>0.3</c:v>
                </c:pt>
                <c:pt idx="1">
                  <c:v>0</c:v>
                </c:pt>
                <c:pt idx="2" formatCode="0.0">
                  <c:v>82</c:v>
                </c:pt>
                <c:pt idx="3" formatCode="0.0">
                  <c:v>2.1</c:v>
                </c:pt>
                <c:pt idx="4">
                  <c:v>0</c:v>
                </c:pt>
                <c:pt idx="5" formatCode="0.0">
                  <c:v>8.1</c:v>
                </c:pt>
                <c:pt idx="6" formatCode="0.0">
                  <c:v>7.5</c:v>
                </c:pt>
              </c:numCache>
            </c:numRef>
          </c:val>
        </c:ser>
        <c:ser>
          <c:idx val="1"/>
          <c:order val="1"/>
          <c:tx>
            <c:strRef>
              <c:f>Лист1!$D$102</c:f>
              <c:strCache>
                <c:ptCount val="1"/>
                <c:pt idx="0">
                  <c:v>2014 г.</c:v>
                </c:pt>
              </c:strCache>
            </c:strRef>
          </c:tx>
          <c:spPr>
            <a:solidFill>
              <a:srgbClr val="2D2D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008992705805231E-2"/>
                  <c:y val="-1.160358259964261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700317798768272E-2"/>
                  <c:y val="-1.369686267422036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9524876908634145E-3"/>
                  <c:y val="-1.065468091276125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380556890482586E-2"/>
                  <c:y val="-8.321225040240135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6413395405866236E-3"/>
                  <c:y val="-1.653275635163182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1576636540698274E-2"/>
                  <c:y val="-7.878467649111398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9572649078095545E-3"/>
                  <c:y val="-7.891785220436072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3480416696404572E-3"/>
                  <c:y val="1.230016519026338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Лист1!$B$103:$B$109</c:f>
              <c:strCache>
                <c:ptCount val="7"/>
                <c:pt idx="0">
                  <c:v>Открытый конкурс</c:v>
                </c:pt>
                <c:pt idx="1">
                  <c:v>Конкурс с ограниченным участием</c:v>
                </c:pt>
                <c:pt idx="2">
                  <c:v>Аукцион в электронной форме</c:v>
                </c:pt>
                <c:pt idx="3">
                  <c:v>Запрос котировок</c:v>
                </c:pt>
                <c:pt idx="4">
                  <c:v>Запрос предложений</c:v>
                </c:pt>
                <c:pt idx="5">
                  <c:v>Закупки у единственного поставщика (подрядчика, исполнителя)</c:v>
                </c:pt>
                <c:pt idx="6">
                  <c:v>Закупки малого объема </c:v>
                </c:pt>
              </c:strCache>
            </c:strRef>
          </c:cat>
          <c:val>
            <c:numRef>
              <c:f>Лист1!$D$103:$D$109</c:f>
              <c:numCache>
                <c:formatCode>General</c:formatCode>
                <c:ptCount val="7"/>
                <c:pt idx="0">
                  <c:v>18.5</c:v>
                </c:pt>
                <c:pt idx="1">
                  <c:v>3.2</c:v>
                </c:pt>
                <c:pt idx="2">
                  <c:v>70.5</c:v>
                </c:pt>
                <c:pt idx="3">
                  <c:v>0.4</c:v>
                </c:pt>
                <c:pt idx="4">
                  <c:v>0.1</c:v>
                </c:pt>
                <c:pt idx="5">
                  <c:v>3.4</c:v>
                </c:pt>
                <c:pt idx="6">
                  <c:v>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541528"/>
        <c:axId val="225586296"/>
        <c:axId val="0"/>
      </c:bar3DChart>
      <c:catAx>
        <c:axId val="152541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25586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55862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525415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0.89608138194426101"/>
          <c:y val="0.4542592446861593"/>
          <c:w val="9.4916087131444282E-2"/>
          <c:h val="0.14471831247722933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675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hPercent val="63"/>
      <c:rotY val="20"/>
      <c:depthPercent val="100"/>
      <c:rAngAx val="1"/>
    </c:view3D>
    <c:floor>
      <c:thickness val="0"/>
      <c:spPr>
        <a:noFill/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2.1625749292255508E-2"/>
          <c:y val="4.0958301822085631E-2"/>
          <c:w val="0.8104688305883162"/>
          <c:h val="0.918090185729101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Лист1!$C$102</c:f>
              <c:strCache>
                <c:ptCount val="1"/>
                <c:pt idx="0">
                  <c:v>2013 г.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0953059441667037E-3"/>
                  <c:y val="-2.749118912495563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3807459526171443E-3"/>
                  <c:y val="-1.762946645775612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128023332497685E-2"/>
                  <c:y val="-2.579988287364082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513361488044637E-2"/>
                  <c:y val="-1.622549342118631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6405267069935521E-3"/>
                  <c:y val="-1.045496791654598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1872959335114278E-3"/>
                  <c:y val="-1.112965859465546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8.7067362647901642E-17"/>
                  <c:y val="-1.335559031358645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Лист1!$B$103:$B$106</c:f>
              <c:strCache>
                <c:ptCount val="4"/>
                <c:pt idx="0">
                  <c:v>Открытый конкурс</c:v>
                </c:pt>
                <c:pt idx="1">
                  <c:v>Конкурс с ограниченным участием</c:v>
                </c:pt>
                <c:pt idx="2">
                  <c:v>Аукцион в электронной форме</c:v>
                </c:pt>
                <c:pt idx="3">
                  <c:v>Запрос котировок</c:v>
                </c:pt>
              </c:strCache>
            </c:strRef>
          </c:cat>
          <c:val>
            <c:numRef>
              <c:f>Лист1!$C$103:$C$106</c:f>
              <c:numCache>
                <c:formatCode>General</c:formatCode>
                <c:ptCount val="4"/>
                <c:pt idx="0">
                  <c:v>6.4</c:v>
                </c:pt>
                <c:pt idx="1">
                  <c:v>0</c:v>
                </c:pt>
                <c:pt idx="2" formatCode="0.0">
                  <c:v>200.7</c:v>
                </c:pt>
                <c:pt idx="3" formatCode="0.0">
                  <c:v>17.899999999999999</c:v>
                </c:pt>
              </c:numCache>
            </c:numRef>
          </c:val>
        </c:ser>
        <c:ser>
          <c:idx val="1"/>
          <c:order val="1"/>
          <c:tx>
            <c:strRef>
              <c:f>Лист1!$D$102</c:f>
              <c:strCache>
                <c:ptCount val="1"/>
                <c:pt idx="0">
                  <c:v>2014 г.</c:v>
                </c:pt>
              </c:strCache>
            </c:strRef>
          </c:tx>
          <c:spPr>
            <a:solidFill>
              <a:srgbClr val="2D2D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597057314373054E-2"/>
                  <c:y val="-1.86070085749166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988162160811482E-2"/>
                  <c:y val="-1.369696113143088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043923220839507E-2"/>
                  <c:y val="-1.839135636710097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7900224417436453E-2"/>
                  <c:y val="-2.121575048998952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0328315637444034E-3"/>
                  <c:y val="-3.793357275099819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9.3640737067249621E-3"/>
                  <c:y val="-7.891711836303747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3480416696404572E-3"/>
                  <c:y val="1.230016519026338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Лист1!$B$103:$B$106</c:f>
              <c:strCache>
                <c:ptCount val="4"/>
                <c:pt idx="0">
                  <c:v>Открытый конкурс</c:v>
                </c:pt>
                <c:pt idx="1">
                  <c:v>Конкурс с ограниченным участием</c:v>
                </c:pt>
                <c:pt idx="2">
                  <c:v>Аукцион в электронной форме</c:v>
                </c:pt>
                <c:pt idx="3">
                  <c:v>Запрос котировок</c:v>
                </c:pt>
              </c:strCache>
            </c:strRef>
          </c:cat>
          <c:val>
            <c:numRef>
              <c:f>Лист1!$D$103:$D$106</c:f>
              <c:numCache>
                <c:formatCode>General</c:formatCode>
                <c:ptCount val="4"/>
                <c:pt idx="0">
                  <c:v>182.3</c:v>
                </c:pt>
                <c:pt idx="1">
                  <c:v>16.399999999999999</c:v>
                </c:pt>
                <c:pt idx="2">
                  <c:v>119.7</c:v>
                </c:pt>
                <c:pt idx="3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3716824"/>
        <c:axId val="154693552"/>
        <c:axId val="0"/>
      </c:bar3DChart>
      <c:catAx>
        <c:axId val="153716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54693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469355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537168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0.86093759159264194"/>
          <c:y val="0.32579426395228195"/>
          <c:w val="0.11494800518061808"/>
          <c:h val="0.23067853945650921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675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3"/>
      <c:rotY val="20"/>
      <c:depthPercent val="100"/>
      <c:rAngAx val="1"/>
    </c:view3D>
    <c:floor>
      <c:thickness val="0"/>
      <c:spPr>
        <a:noFill/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2.1625749292255508E-2"/>
          <c:y val="4.0958301822085631E-2"/>
          <c:w val="0.8104688305883162"/>
          <c:h val="0.918090185729101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Лист1!$C$102</c:f>
              <c:strCache>
                <c:ptCount val="1"/>
                <c:pt idx="0">
                  <c:v>2013 г.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8.4418433203095992E-3"/>
                  <c:y val="-1.209281829462038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718539877351013E-4"/>
                  <c:y val="-9.892837980887747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451987913459516E-3"/>
                  <c:y val="-1.290546072519044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430444401970468E-2"/>
                  <c:y val="-1.561016763405630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5035057237563613E-3"/>
                  <c:y val="-1.596032540131378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4577960363648851E-3"/>
                  <c:y val="-1.982273140951166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1872959335114278E-3"/>
                  <c:y val="-1.112965859465546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8.7067362647901642E-17"/>
                  <c:y val="-1.335559031358645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Лист1!$B$103:$B$107</c:f>
              <c:strCache>
                <c:ptCount val="5"/>
                <c:pt idx="0">
                  <c:v>Открытый конкурс</c:v>
                </c:pt>
                <c:pt idx="1">
                  <c:v>Конкурс с ограниченным участием</c:v>
                </c:pt>
                <c:pt idx="2">
                  <c:v>Аукцион в электронной форме</c:v>
                </c:pt>
                <c:pt idx="3">
                  <c:v>Запрос котировок</c:v>
                </c:pt>
                <c:pt idx="4">
                  <c:v>Запрос предложений</c:v>
                </c:pt>
              </c:strCache>
            </c:strRef>
          </c:cat>
          <c:val>
            <c:numRef>
              <c:f>Лист1!$C$103:$C$107</c:f>
              <c:numCache>
                <c:formatCode>General</c:formatCode>
                <c:ptCount val="5"/>
                <c:pt idx="0">
                  <c:v>37</c:v>
                </c:pt>
                <c:pt idx="1">
                  <c:v>0</c:v>
                </c:pt>
                <c:pt idx="2">
                  <c:v>6.1</c:v>
                </c:pt>
                <c:pt idx="3">
                  <c:v>18.8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Лист1!$D$102</c:f>
              <c:strCache>
                <c:ptCount val="1"/>
                <c:pt idx="0">
                  <c:v>2014 г.</c:v>
                </c:pt>
              </c:strCache>
            </c:strRef>
          </c:tx>
          <c:spPr>
            <a:solidFill>
              <a:srgbClr val="2D2D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3488722369519415E-2"/>
                  <c:y val="-1.676120057586927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602086229588717E-3"/>
                  <c:y val="-1.369685099878568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445795724809762E-2"/>
                  <c:y val="-1.458204322397844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232366943781471E-2"/>
                  <c:y val="-1.421216976986176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05421953438832E-2"/>
                  <c:y val="-1.08671180979643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0404206720536744E-2"/>
                  <c:y val="-2.267902429913131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9364796675570519E-3"/>
                  <c:y val="-2.225931718931157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3480416696404572E-3"/>
                  <c:y val="1.230016519026338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Лист1!$B$103:$B$107</c:f>
              <c:strCache>
                <c:ptCount val="5"/>
                <c:pt idx="0">
                  <c:v>Открытый конкурс</c:v>
                </c:pt>
                <c:pt idx="1">
                  <c:v>Конкурс с ограниченным участием</c:v>
                </c:pt>
                <c:pt idx="2">
                  <c:v>Аукцион в электронной форме</c:v>
                </c:pt>
                <c:pt idx="3">
                  <c:v>Запрос котировок</c:v>
                </c:pt>
                <c:pt idx="4">
                  <c:v>Запрос предложений</c:v>
                </c:pt>
              </c:strCache>
            </c:strRef>
          </c:cat>
          <c:val>
            <c:numRef>
              <c:f>Лист1!$D$103:$D$107</c:f>
              <c:numCache>
                <c:formatCode>General</c:formatCode>
                <c:ptCount val="5"/>
                <c:pt idx="0">
                  <c:v>16.8</c:v>
                </c:pt>
                <c:pt idx="1">
                  <c:v>9.5</c:v>
                </c:pt>
                <c:pt idx="2">
                  <c:v>3.4</c:v>
                </c:pt>
                <c:pt idx="3">
                  <c:v>12.2</c:v>
                </c:pt>
                <c:pt idx="4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6104768"/>
        <c:axId val="154046208"/>
        <c:axId val="0"/>
      </c:bar3DChart>
      <c:catAx>
        <c:axId val="22610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54046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404620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261047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0.81698268862892709"/>
          <c:y val="0.35575186816836041"/>
          <c:w val="7.8818336113782861E-2"/>
          <c:h val="0.21737416843513119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675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hPercent val="63"/>
      <c:rotY val="20"/>
      <c:depthPercent val="100"/>
      <c:rAngAx val="1"/>
    </c:view3D>
    <c:floor>
      <c:thickness val="0"/>
      <c:spPr>
        <a:noFill/>
        <a:ln w="3175" cap="rnd" cmpd="sng" algn="ctr">
          <a:solidFill>
            <a:srgbClr val="000000"/>
          </a:solidFill>
          <a:prstDash val="solid"/>
          <a:round/>
        </a:ln>
        <a:effectLst/>
        <a:sp3d contourW="3175">
          <a:contourClr>
            <a:srgbClr val="000000"/>
          </a:contourClr>
        </a:sp3d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  <a:effectLst/>
        <a:sp3d contourW="12700">
          <a:contourClr>
            <a:srgbClr val="808080"/>
          </a:contourClr>
        </a:sp3d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  <a:effectLst/>
        <a:sp3d contourW="12700">
          <a:contourClr>
            <a:srgbClr val="808080"/>
          </a:contourClr>
        </a:sp3d>
      </c:spPr>
    </c:backWall>
    <c:plotArea>
      <c:layout>
        <c:manualLayout>
          <c:layoutTarget val="inner"/>
          <c:xMode val="edge"/>
          <c:yMode val="edge"/>
          <c:x val="8.3998302212247342E-2"/>
          <c:y val="0.14575044082025862"/>
          <c:w val="0.80891046173106129"/>
          <c:h val="0.725344808352365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Лист1!$C$102</c:f>
              <c:strCache>
                <c:ptCount val="1"/>
                <c:pt idx="0">
                  <c:v>2015 г.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366029445141759E-2"/>
                  <c:y val="-2.9573819201551808E-2"/>
                </c:manualLayout>
              </c:layout>
              <c:spPr>
                <a:noFill/>
                <a:ln w="25400"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556958473441619E-2"/>
                  <c:y val="-2.4161336730561072E-2"/>
                </c:manualLayout>
              </c:layout>
              <c:spPr>
                <a:noFill/>
                <a:ln w="25400"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765648904391918E-2"/>
                  <c:y val="-1.489205088800854E-2"/>
                </c:manualLayout>
              </c:layout>
              <c:spPr>
                <a:noFill/>
                <a:ln w="25400"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041728013437312E-2"/>
                      <c:h val="3.2104138372300521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2.5304455492495471E-2"/>
                  <c:y val="-2.7733518986194566E-2"/>
                </c:manualLayout>
              </c:layout>
              <c:spPr>
                <a:noFill/>
                <a:ln w="25400"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7067362647901642E-17"/>
                  <c:y val="-1.3355590313586456E-2"/>
                </c:manualLayout>
              </c:layout>
              <c:spPr>
                <a:noFill/>
                <a:ln w="25400"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Лист1!$B$103:$B$106</c:f>
              <c:strCache>
                <c:ptCount val="4"/>
                <c:pt idx="0">
                  <c:v>Открытый конкурс</c:v>
                </c:pt>
                <c:pt idx="1">
                  <c:v>Конкурс с ограниченным участием</c:v>
                </c:pt>
                <c:pt idx="2">
                  <c:v>Аукцион в электронной форме</c:v>
                </c:pt>
                <c:pt idx="3">
                  <c:v>Запрос котировок</c:v>
                </c:pt>
              </c:strCache>
            </c:strRef>
          </c:cat>
          <c:val>
            <c:numRef>
              <c:f>Лист1!$C$103:$C$106</c:f>
              <c:numCache>
                <c:formatCode>General</c:formatCode>
                <c:ptCount val="4"/>
                <c:pt idx="0" formatCode="0.0">
                  <c:v>0.9</c:v>
                </c:pt>
                <c:pt idx="1">
                  <c:v>0.2</c:v>
                </c:pt>
                <c:pt idx="2" formatCode="0.0">
                  <c:v>96.7</c:v>
                </c:pt>
                <c:pt idx="3" formatCode="0.0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4458680"/>
        <c:axId val="154455424"/>
        <c:axId val="0"/>
      </c:bar3DChart>
      <c:catAx>
        <c:axId val="154458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3175" cap="rnd" cmpd="sng" algn="ctr">
            <a:solidFill>
              <a:srgbClr val="00000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1" i="0" u="none" strike="noStrike" kern="1200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54455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4455424"/>
        <c:scaling>
          <c:orientation val="minMax"/>
        </c:scaling>
        <c:delete val="0"/>
        <c:axPos val="l"/>
        <c:majorGridlines>
          <c:spPr>
            <a:ln w="3175" cap="rnd" cmpd="sng" algn="ctr">
              <a:solidFill>
                <a:srgbClr val="000000"/>
              </a:solidFill>
              <a:prstDash val="solid"/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3175" cap="rnd" cmpd="sng" algn="ctr">
            <a:solidFill>
              <a:srgbClr val="00000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75" b="0" i="0" u="none" strike="noStrike" kern="1200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5445868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9525" cap="rnd" cmpd="sng" algn="ctr">
      <a:noFill/>
      <a:prstDash val="solid"/>
    </a:ln>
    <a:effectLst/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3"/>
      <c:rotY val="20"/>
      <c:depthPercent val="100"/>
      <c:rAngAx val="1"/>
    </c:view3D>
    <c:floor>
      <c:thickness val="0"/>
      <c:spPr>
        <a:noFill/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2.1625749292255508E-2"/>
          <c:y val="4.0958301822085631E-2"/>
          <c:w val="0.8104688305883162"/>
          <c:h val="0.918090185729101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Лист1!$C$102</c:f>
              <c:strCache>
                <c:ptCount val="1"/>
                <c:pt idx="0">
                  <c:v>млн.руб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514064043088084E-2"/>
                  <c:y val="-2.049411947854238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293634940247052E-3"/>
                  <c:y val="-2.949577039494762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097849284838621E-2"/>
                  <c:y val="-1.29054607251904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8395997601749055E-4"/>
                  <c:y val="-1.561026521169389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6408747761625709E-3"/>
                  <c:y val="-2.716195187844396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4577960363648851E-3"/>
                  <c:y val="-1.982273140951166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1872959335114278E-3"/>
                  <c:y val="-1.112965859465546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8.7067362647901642E-17"/>
                  <c:y val="-1.335559031358645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Лист1!$B$103:$B$107</c:f>
              <c:strCache>
                <c:ptCount val="5"/>
                <c:pt idx="0">
                  <c:v>Открытый конкурс</c:v>
                </c:pt>
                <c:pt idx="1">
                  <c:v>Конкурс с ограниченным участием</c:v>
                </c:pt>
                <c:pt idx="2">
                  <c:v>Аукцион в электронной форме</c:v>
                </c:pt>
                <c:pt idx="3">
                  <c:v>Запрос котировок</c:v>
                </c:pt>
                <c:pt idx="4">
                  <c:v>Запрос предложений</c:v>
                </c:pt>
              </c:strCache>
            </c:strRef>
          </c:cat>
          <c:val>
            <c:numRef>
              <c:f>Лист1!$C$103:$C$107</c:f>
              <c:numCache>
                <c:formatCode>General</c:formatCode>
                <c:ptCount val="5"/>
                <c:pt idx="0">
                  <c:v>16.3</c:v>
                </c:pt>
                <c:pt idx="1">
                  <c:v>0.02</c:v>
                </c:pt>
                <c:pt idx="2">
                  <c:v>42.9</c:v>
                </c:pt>
                <c:pt idx="3">
                  <c:v>0.36</c:v>
                </c:pt>
                <c:pt idx="4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Лист1!$D$102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2D2D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9562518453308948E-3"/>
                  <c:y val="-1.6761255358544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1332369342677546E-3"/>
                  <c:y val="-1.649725681507431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981907939497188E-2"/>
                  <c:y val="-1.178154982396031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7452585145956177E-2"/>
                  <c:y val="-1.701257558615029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427358103176029E-2"/>
                  <c:y val="-2.766955299569553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Лист1!$B$103:$B$107</c:f>
              <c:strCache>
                <c:ptCount val="5"/>
                <c:pt idx="0">
                  <c:v>Открытый конкурс</c:v>
                </c:pt>
                <c:pt idx="1">
                  <c:v>Конкурс с ограниченным участием</c:v>
                </c:pt>
                <c:pt idx="2">
                  <c:v>Аукцион в электронной форме</c:v>
                </c:pt>
                <c:pt idx="3">
                  <c:v>Запрос котировок</c:v>
                </c:pt>
                <c:pt idx="4">
                  <c:v>Запрос предложений</c:v>
                </c:pt>
              </c:strCache>
            </c:strRef>
          </c:cat>
          <c:val>
            <c:numRef>
              <c:f>Лист1!$D$103:$D$107</c:f>
              <c:numCache>
                <c:formatCode>General</c:formatCode>
                <c:ptCount val="5"/>
                <c:pt idx="0">
                  <c:v>5.7</c:v>
                </c:pt>
                <c:pt idx="1">
                  <c:v>0.5</c:v>
                </c:pt>
                <c:pt idx="2">
                  <c:v>8.9</c:v>
                </c:pt>
                <c:pt idx="3">
                  <c:v>8.6999999999999993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249600"/>
        <c:axId val="132249992"/>
        <c:axId val="0"/>
      </c:bar3DChart>
      <c:catAx>
        <c:axId val="13224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2249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224999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22496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0.8308139246785734"/>
          <c:y val="0.35575186816836041"/>
          <c:w val="8.8964906233476707E-2"/>
          <c:h val="0.19130740804360341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675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2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6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412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2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4522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10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98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88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58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56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0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2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8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6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4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807853" y="1553655"/>
            <a:ext cx="8275096" cy="3388093"/>
          </a:xfrm>
          <a:prstGeom prst="snip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6249" y="939113"/>
            <a:ext cx="7896700" cy="430839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4">
                    <a:lumMod val="1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ru-RU" sz="3600" b="1" dirty="0">
                <a:solidFill>
                  <a:schemeClr val="accent4">
                    <a:lumMod val="1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4">
                    <a:lumMod val="10000"/>
                  </a:schemeClr>
                </a:solidFill>
              </a:rPr>
            </a:br>
            <a:r>
              <a:rPr lang="ru-RU" sz="3600" b="1" dirty="0" smtClean="0">
                <a:solidFill>
                  <a:schemeClr val="accent4">
                    <a:lumMod val="10000"/>
                  </a:schemeClr>
                </a:solidFill>
              </a:rPr>
              <a:t>Организация контрактной системы в городе Чебоксары</a:t>
            </a:r>
            <a:br>
              <a:rPr lang="ru-RU" sz="3600" b="1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ru-RU" sz="3600" b="1" dirty="0" smtClean="0">
                <a:solidFill>
                  <a:schemeClr val="accent4">
                    <a:lumMod val="1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ru-RU" sz="1400" b="1" dirty="0" smtClean="0">
                <a:solidFill>
                  <a:schemeClr val="accent4">
                    <a:lumMod val="10000"/>
                  </a:schemeClr>
                </a:solidFill>
              </a:rPr>
              <a:t>Докладчик:                       Начальник управления муниципального заказа Чебоксарского </a:t>
            </a:r>
            <a:br>
              <a:rPr lang="ru-RU" sz="1400" b="1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ru-RU" sz="1400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4">
                    <a:lumMod val="10000"/>
                  </a:schemeClr>
                </a:solidFill>
              </a:rPr>
              <a:t>                     городского комитета по управлению имуществом</a:t>
            </a:r>
            <a:br>
              <a:rPr lang="ru-RU" sz="1400" b="1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ru-RU" sz="1400" b="1" dirty="0" smtClean="0">
                <a:solidFill>
                  <a:schemeClr val="accent4">
                    <a:lumMod val="1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ru-RU" sz="1400" b="1" dirty="0" smtClean="0">
                <a:solidFill>
                  <a:schemeClr val="accent4">
                    <a:lumMod val="10000"/>
                  </a:schemeClr>
                </a:solidFill>
              </a:rPr>
              <a:t>        </a:t>
            </a:r>
            <a:r>
              <a:rPr lang="ru-RU" sz="1600" b="1" dirty="0" smtClean="0">
                <a:solidFill>
                  <a:schemeClr val="accent4">
                    <a:lumMod val="10000"/>
                  </a:schemeClr>
                </a:solidFill>
              </a:rPr>
              <a:t>Надежда Владимировна Колебанова    </a:t>
            </a:r>
            <a:r>
              <a:rPr lang="ru-RU" sz="3600" b="1" dirty="0" smtClean="0">
                <a:solidFill>
                  <a:schemeClr val="accent4">
                    <a:lumMod val="1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4">
                    <a:lumMod val="10000"/>
                  </a:schemeClr>
                </a:solidFill>
              </a:rPr>
            </a:b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05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5725" y="5331007"/>
            <a:ext cx="8325853" cy="991404"/>
          </a:xfrm>
          <a:solidFill>
            <a:schemeClr val="accent1">
              <a:lumMod val="75000"/>
              <a:alpha val="17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Удельный вес по способам осуществления закупок в общем объеме муниципальных закупок по муниципальным заказчикам г. Чебоксары                                  за 12 месяцев 2013 - 2014 гг., %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5434543"/>
              </p:ext>
            </p:extLst>
          </p:nvPr>
        </p:nvGraphicFramePr>
        <p:xfrm>
          <a:off x="1010217" y="-450828"/>
          <a:ext cx="8295501" cy="5781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764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3907" y="5322769"/>
            <a:ext cx="8325853" cy="991404"/>
          </a:xfrm>
          <a:solidFill>
            <a:schemeClr val="accent1">
              <a:lumMod val="75000"/>
              <a:alpha val="17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Сведения об экономии средств бюджета  г. Чебоксары по муниципальным заказчикам г. Чебоксары за 12 месяцев 2013-2014 гг., млн.руб.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907" y="153077"/>
            <a:ext cx="8394357" cy="5061474"/>
          </a:xfrm>
          <a:prstGeom prst="rect">
            <a:avLst/>
          </a:prstGeom>
        </p:spPr>
      </p:pic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082883"/>
              </p:ext>
            </p:extLst>
          </p:nvPr>
        </p:nvGraphicFramePr>
        <p:xfrm>
          <a:off x="1065229" y="153077"/>
          <a:ext cx="8444531" cy="4924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07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3907" y="5322769"/>
            <a:ext cx="8325853" cy="991404"/>
          </a:xfrm>
          <a:solidFill>
            <a:schemeClr val="accent1">
              <a:lumMod val="75000"/>
              <a:alpha val="17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Сведения об экономической эффективности использования средств бюджета   г. Чебоксары по муниципальным заказчикам г. Чебоксары                                  за 12 месяцев 2013-2014 гг., %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716162"/>
              </p:ext>
            </p:extLst>
          </p:nvPr>
        </p:nvGraphicFramePr>
        <p:xfrm>
          <a:off x="942272" y="517708"/>
          <a:ext cx="9182115" cy="4535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784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4834" y="5651519"/>
            <a:ext cx="8325853" cy="991404"/>
          </a:xfrm>
          <a:solidFill>
            <a:schemeClr val="accent1">
              <a:lumMod val="75000"/>
              <a:alpha val="17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Удельный вес по способам осуществления закупок в общем объеме муниципальных закупок по муниципальным заказчикам г. Чебоксары                                  за январь-май 2015 г., %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5143942"/>
              </p:ext>
            </p:extLst>
          </p:nvPr>
        </p:nvGraphicFramePr>
        <p:xfrm>
          <a:off x="1537322" y="169683"/>
          <a:ext cx="7644385" cy="5340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52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3907" y="5322769"/>
            <a:ext cx="8325853" cy="991404"/>
          </a:xfrm>
          <a:solidFill>
            <a:schemeClr val="accent1">
              <a:lumMod val="75000"/>
              <a:alpha val="17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Сведения об экономической эффективности использования средств бюджета   г. Чебоксары по муниципальным заказчикам г. Чебоксары                                  за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нварь-май 2015 г.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369312"/>
              </p:ext>
            </p:extLst>
          </p:nvPr>
        </p:nvGraphicFramePr>
        <p:xfrm>
          <a:off x="942273" y="517708"/>
          <a:ext cx="8267715" cy="4535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213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994182" y="1077458"/>
            <a:ext cx="8770799" cy="414780"/>
          </a:xfrm>
          <a:prstGeom prst="rect">
            <a:avLst/>
          </a:prstGeom>
          <a:solidFill>
            <a:schemeClr val="accent1">
              <a:lumMod val="75000"/>
              <a:alpha val="17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1E5F8">
                  <a:lumMod val="75000"/>
                </a:srgbClr>
              </a:buClr>
              <a:buFont typeface="Wingdings 3" charset="2"/>
              <a:buNone/>
            </a:pP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Структура закупок г. Чебоксары за 2014 г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F1E5F8">
                  <a:lumMod val="75000"/>
                </a:srgbClr>
              </a:buClr>
              <a:buFont typeface="Wingdings 3" charset="2"/>
              <a:buNone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333122"/>
              </p:ext>
            </p:extLst>
          </p:nvPr>
        </p:nvGraphicFramePr>
        <p:xfrm>
          <a:off x="937461" y="2246211"/>
          <a:ext cx="8884240" cy="2026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060"/>
                <a:gridCol w="2221060"/>
                <a:gridCol w="2221060"/>
                <a:gridCol w="2221060"/>
              </a:tblGrid>
              <a:tr h="11217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Количество заказчиков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Количество сотрудников, занимающихся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организацией закупок (УО)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закупок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Среднее количество закупок на 1 сотрудника УО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4839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09255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Другая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1E5F8"/>
      </a:accent1>
      <a:accent2>
        <a:srgbClr val="FBCBD2"/>
      </a:accent2>
      <a:accent3>
        <a:srgbClr val="F8B9CE"/>
      </a:accent3>
      <a:accent4>
        <a:srgbClr val="FDE5E8"/>
      </a:accent4>
      <a:accent5>
        <a:srgbClr val="F8B9CE"/>
      </a:accent5>
      <a:accent6>
        <a:srgbClr val="FBDCE6"/>
      </a:accent6>
      <a:hlink>
        <a:srgbClr val="FBCBD2"/>
      </a:hlink>
      <a:folHlink>
        <a:srgbClr val="F597B5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1598</TotalTime>
  <Words>194</Words>
  <Application>Microsoft Office PowerPoint</Application>
  <PresentationFormat>Широкоэкранный</PresentationFormat>
  <Paragraphs>61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Грань</vt:lpstr>
      <vt:lpstr>  Организация контрактной системы в городе Чебоксары  Докладчик:                       Начальник управления муниципального заказа Чебоксарского                        городского комитета по управлению имуществом          Надежда Владимировна Колебанова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размещения муниципального заказа по муниципальным заказчикам города Чебоксары</dc:title>
  <dc:creator>mz11</dc:creator>
  <cp:lastModifiedBy>Александрова К.В.</cp:lastModifiedBy>
  <cp:revision>97</cp:revision>
  <cp:lastPrinted>2015-06-11T08:14:16Z</cp:lastPrinted>
  <dcterms:created xsi:type="dcterms:W3CDTF">2014-01-16T06:01:13Z</dcterms:created>
  <dcterms:modified xsi:type="dcterms:W3CDTF">2015-06-11T08:30:24Z</dcterms:modified>
</cp:coreProperties>
</file>