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8"/>
  </p:notesMasterIdLst>
  <p:handoutMasterIdLst>
    <p:handoutMasterId r:id="rId9"/>
  </p:handoutMasterIdLst>
  <p:sldIdLst>
    <p:sldId id="282" r:id="rId2"/>
    <p:sldId id="332" r:id="rId3"/>
    <p:sldId id="335" r:id="rId4"/>
    <p:sldId id="334" r:id="rId5"/>
    <p:sldId id="336" r:id="rId6"/>
    <p:sldId id="337" r:id="rId7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E4C7"/>
    <a:srgbClr val="CCFF33"/>
    <a:srgbClr val="EF539D"/>
    <a:srgbClr val="FFFF66"/>
    <a:srgbClr val="ADEA00"/>
    <a:srgbClr val="BFFF09"/>
    <a:srgbClr val="99CCFF"/>
    <a:srgbClr val="FF93FF"/>
    <a:srgbClr val="3737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7" autoAdjust="0"/>
    <p:restoredTop sz="94660"/>
  </p:normalViewPr>
  <p:slideViewPr>
    <p:cSldViewPr showGuides="1">
      <p:cViewPr>
        <p:scale>
          <a:sx n="66" d="100"/>
          <a:sy n="66" d="100"/>
        </p:scale>
        <p:origin x="-1476" y="-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Среднее количество участников закупок </a:t>
            </a:r>
            <a:r>
              <a:rPr lang="ru-RU" dirty="0" smtClean="0"/>
              <a:t>на </a:t>
            </a:r>
            <a:r>
              <a:rPr lang="ru-RU" dirty="0"/>
              <a:t>1 </a:t>
            </a:r>
            <a:r>
              <a:rPr lang="ru-RU" dirty="0" smtClean="0"/>
              <a:t>процедуру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0696457535215902E-2"/>
          <c:y val="0.16902064997011496"/>
          <c:w val="0.95111111111111113"/>
          <c:h val="0.715814766675062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Лист1!$A$2</c:f>
              <c:strCache>
                <c:ptCount val="1"/>
                <c:pt idx="0">
                  <c:v>Доля конкурентных процедур, %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ru-RU" b="1"/>
                      <a:t>77,3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/>
                      <a:t>8</a:t>
                    </a:r>
                    <a:r>
                      <a:rPr lang="ru-RU" b="1"/>
                      <a:t>5,3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gradFill flip="none" rotWithShape="1">
                <a:gsLst>
                  <a:gs pos="0">
                    <a:srgbClr val="CCFF33">
                      <a:shade val="30000"/>
                      <a:satMod val="115000"/>
                    </a:srgbClr>
                  </a:gs>
                  <a:gs pos="50000">
                    <a:srgbClr val="CCFF33">
                      <a:shade val="67500"/>
                      <a:satMod val="115000"/>
                    </a:srgbClr>
                  </a:gs>
                  <a:gs pos="100000">
                    <a:srgbClr val="CC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3"/>
                <c:pt idx="0">
                  <c:v>2012 г.
</c:v>
                </c:pt>
                <c:pt idx="1">
                  <c:v>2013 г.</c:v>
                </c:pt>
                <c:pt idx="2">
                  <c:v>2014 г.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3"/>
                <c:pt idx="0">
                  <c:v>2.8</c:v>
                </c:pt>
                <c:pt idx="1">
                  <c:v>2.1</c:v>
                </c:pt>
                <c:pt idx="2">
                  <c:v>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767872"/>
        <c:axId val="22770816"/>
      </c:barChart>
      <c:catAx>
        <c:axId val="2276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27708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2770816"/>
        <c:scaling>
          <c:orientation val="minMax"/>
          <c:max val="6"/>
          <c:min val="1"/>
        </c:scaling>
        <c:delete val="0"/>
        <c:axPos val="l"/>
        <c:numFmt formatCode="General" sourceLinked="0"/>
        <c:majorTickMark val="out"/>
        <c:minorTickMark val="none"/>
        <c:tickLblPos val="nextTo"/>
        <c:crossAx val="22767872"/>
        <c:crosses val="autoZero"/>
        <c:crossBetween val="between"/>
        <c:majorUnit val="1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Стоимость контрактов, заключенных с </a:t>
            </a:r>
            <a:r>
              <a:rPr lang="ru-RU" dirty="0" smtClean="0"/>
              <a:t>СМП и СОНКО, млн</a:t>
            </a:r>
            <a:r>
              <a:rPr lang="ru-RU" dirty="0"/>
              <a:t>. рублей.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900903216392209"/>
          <c:y val="0.27071940411778755"/>
          <c:w val="0.88468101588914339"/>
          <c:h val="0.626870671031538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Лист1!$A$2</c:f>
              <c:strCache>
                <c:ptCount val="1"/>
                <c:pt idx="0">
                  <c:v>Доля конкурентных процедур, %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5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5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ru-RU" b="1"/>
                      <a:t>77,3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/>
                      <a:t>8</a:t>
                    </a:r>
                    <a:r>
                      <a:rPr lang="ru-RU" b="1"/>
                      <a:t>5,3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gradFill flip="none" rotWithShape="1">
                <a:gsLst>
                  <a:gs pos="0">
                    <a:schemeClr val="accent5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3"/>
                <c:pt idx="0">
                  <c:v>2012 г.
</c:v>
                </c:pt>
                <c:pt idx="1">
                  <c:v>2013 г.</c:v>
                </c:pt>
                <c:pt idx="2">
                  <c:v>2014 г.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3"/>
                <c:pt idx="0">
                  <c:v>918</c:v>
                </c:pt>
                <c:pt idx="1">
                  <c:v>1134</c:v>
                </c:pt>
                <c:pt idx="2">
                  <c:v>1461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267264"/>
        <c:axId val="28268800"/>
      </c:barChart>
      <c:lineChart>
        <c:grouping val="standard"/>
        <c:varyColors val="0"/>
        <c:ser>
          <c:idx val="0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Лист1!$B$1:$E$1</c:f>
              <c:strCache>
                <c:ptCount val="3"/>
                <c:pt idx="0">
                  <c:v>2012 г.
</c:v>
                </c:pt>
                <c:pt idx="1">
                  <c:v>2013 г.</c:v>
                </c:pt>
                <c:pt idx="2">
                  <c:v>2014 г.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270592"/>
        <c:axId val="28272128"/>
      </c:lineChart>
      <c:catAx>
        <c:axId val="2826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82688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8268800"/>
        <c:scaling>
          <c:orientation val="minMax"/>
          <c:max val="1700"/>
          <c:min val="800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8267264"/>
        <c:crosses val="autoZero"/>
        <c:crossBetween val="between"/>
        <c:majorUnit val="100"/>
      </c:valAx>
      <c:catAx>
        <c:axId val="28270592"/>
        <c:scaling>
          <c:orientation val="minMax"/>
        </c:scaling>
        <c:delete val="1"/>
        <c:axPos val="b"/>
        <c:majorTickMark val="out"/>
        <c:minorTickMark val="none"/>
        <c:tickLblPos val="nextTo"/>
        <c:crossAx val="28272128"/>
        <c:crosses val="autoZero"/>
        <c:auto val="0"/>
        <c:lblAlgn val="ctr"/>
        <c:lblOffset val="100"/>
        <c:noMultiLvlLbl val="0"/>
      </c:catAx>
      <c:valAx>
        <c:axId val="28272128"/>
        <c:scaling>
          <c:orientation val="minMax"/>
          <c:max val="10"/>
          <c:min val="0"/>
        </c:scaling>
        <c:delete val="1"/>
        <c:axPos val="r"/>
        <c:numFmt formatCode="General" sourceLinked="1"/>
        <c:majorTickMark val="cross"/>
        <c:minorTickMark val="none"/>
        <c:tickLblPos val="nextTo"/>
        <c:crossAx val="28270592"/>
        <c:crosses val="max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64111965400243"/>
          <c:y val="0.28276796259080422"/>
          <c:w val="0.59956450666640193"/>
          <c:h val="0.6096571421142331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Лист1!$A$2</c:f>
              <c:strCache>
                <c:ptCount val="1"/>
                <c:pt idx="0">
                  <c:v>Доля конкурентных процедур закупок в общем объеме закупок, 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927533664962787E-3"/>
                  <c:y val="-0.3076444116156908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75</a:t>
                    </a:r>
                    <a:r>
                      <a:rPr lang="ru-RU" b="1" dirty="0" smtClean="0"/>
                      <a:t>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4251122165426E-3"/>
                  <c:y val="-0.322855922353245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927533664962787E-3"/>
                  <c:y val="-0.33510875466110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2012 г.
</c:v>
                </c:pt>
                <c:pt idx="1">
                  <c:v>2013 г. </c:v>
                </c:pt>
                <c:pt idx="2">
                  <c:v>2014 г.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75</c:v>
                </c:pt>
                <c:pt idx="1">
                  <c:v>77.3</c:v>
                </c:pt>
                <c:pt idx="2">
                  <c:v>85.3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8065152"/>
        <c:axId val="28079232"/>
      </c:barChart>
      <c:barChart>
        <c:barDir val="col"/>
        <c:grouping val="stacked"/>
        <c:varyColors val="0"/>
        <c:ser>
          <c:idx val="0"/>
          <c:order val="1"/>
          <c:tx>
            <c:strRef>
              <c:f>Лист1!$A$3</c:f>
              <c:strCache>
                <c:ptCount val="1"/>
                <c:pt idx="0">
                  <c:v>в том числе, доля электронных аукционов в общем объеме конкурентных процедур закупок,%</c:v>
                </c:pt>
              </c:strCache>
            </c:strRef>
          </c:tx>
          <c:invertIfNegative val="0"/>
          <c:cat>
            <c:numRef>
              <c:f>Лист1!$B$3:$D$3</c:f>
              <c:numCache>
                <c:formatCode>0</c:formatCode>
                <c:ptCount val="3"/>
                <c:pt idx="0">
                  <c:v>68.099999999999994</c:v>
                </c:pt>
                <c:pt idx="1">
                  <c:v>70.900000000000006</c:v>
                </c:pt>
                <c:pt idx="2">
                  <c:v>69.900000000000006</c:v>
                </c:pt>
              </c:numCache>
            </c:numRef>
          </c:cat>
          <c:val>
            <c:numRef>
              <c:f>Лист1!$B$3:$D$3</c:f>
              <c:numCache>
                <c:formatCode>0</c:formatCode>
                <c:ptCount val="3"/>
                <c:pt idx="0">
                  <c:v>68.099999999999994</c:v>
                </c:pt>
                <c:pt idx="1">
                  <c:v>70.900000000000006</c:v>
                </c:pt>
                <c:pt idx="2">
                  <c:v>69.900000000000006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080768"/>
        <c:axId val="28086656"/>
      </c:barChart>
      <c:catAx>
        <c:axId val="2806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80792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8079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8065152"/>
        <c:crosses val="autoZero"/>
        <c:crossBetween val="between"/>
      </c:valAx>
      <c:catAx>
        <c:axId val="28080768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8086656"/>
        <c:crosses val="autoZero"/>
        <c:auto val="0"/>
        <c:lblAlgn val="ctr"/>
        <c:lblOffset val="100"/>
        <c:noMultiLvlLbl val="0"/>
      </c:catAx>
      <c:valAx>
        <c:axId val="28086656"/>
        <c:scaling>
          <c:orientation val="minMax"/>
          <c:max val="160"/>
          <c:min val="0"/>
        </c:scaling>
        <c:delete val="1"/>
        <c:axPos val="r"/>
        <c:numFmt formatCode="0" sourceLinked="1"/>
        <c:majorTickMark val="out"/>
        <c:minorTickMark val="none"/>
        <c:tickLblPos val="nextTo"/>
        <c:crossAx val="28080768"/>
        <c:crosses val="max"/>
        <c:crossBetween val="between"/>
        <c:majorUnit val="2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4794297898200757"/>
          <c:y val="0.24215786591804642"/>
          <c:w val="0.24210485484165042"/>
          <c:h val="0.6146633825556026"/>
        </c:manualLayout>
      </c:layout>
      <c:overlay val="0"/>
      <c:spPr>
        <a:effectLst/>
      </c:spPr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0.3169</cdr:x>
      <cdr:y>0.57145</cdr:y>
    </cdr:from>
    <cdr:to>
      <cdr:x>0.85159</cdr:x>
      <cdr:y>0.90884</cdr:y>
    </cdr:to>
    <cdr:pic>
      <cdr:nvPicPr>
        <cdr:cNvPr id="4" name="Picture 28" descr="D:\Pennie's documents\Images for TechEd06\Shapes_and_Graphics\Arrows\curved white arrow.png"/>
        <cdr:cNvPicPr preferRelativeResize="0"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duotone>
            <a:prstClr val="black"/>
            <a:schemeClr val="accent2">
              <a:tint val="45000"/>
              <a:satMod val="400000"/>
            </a:schemeClr>
          </a:duotone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4907516" flipV="1">
          <a:off x="1919380" y="1384432"/>
          <a:ext cx="1151555" cy="22834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0.33272</cdr:x>
      <cdr:y>0.59204</cdr:y>
    </cdr:from>
    <cdr:to>
      <cdr:x>0.85931</cdr:x>
      <cdr:y>0.91719</cdr:y>
    </cdr:to>
    <cdr:pic>
      <cdr:nvPicPr>
        <cdr:cNvPr id="2" name="Picture 28" descr="D:\Pennie's documents\Images for TechEd06\Shapes_and_Graphics\Arrows\curved white arrow.png"/>
        <cdr:cNvPicPr preferRelativeResize="0"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duotone>
            <a:prstClr val="black"/>
            <a:schemeClr val="accent2">
              <a:tint val="45000"/>
              <a:satMod val="400000"/>
            </a:schemeClr>
          </a:duotone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4907516" flipV="1">
          <a:off x="2320676" y="1305055"/>
          <a:ext cx="1109648" cy="25405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0.5464</cdr:x>
      <cdr:y>0.8948</cdr:y>
    </cdr:from>
    <cdr:to>
      <cdr:x>1</cdr:x>
      <cdr:y>1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4910832" y="3191768"/>
          <a:ext cx="3682752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36000" tIns="45720" rIns="3600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algn="ctr" rtl="0" eaLnBrk="1" fontAlgn="base" hangingPunct="1">
            <a:spcBef>
              <a:spcPct val="0"/>
            </a:spcBef>
            <a:spcAft>
              <a:spcPct val="0"/>
            </a:spcAft>
            <a:defRPr sz="2400" b="1" kern="120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defRPr>
          </a:lvl1pPr>
          <a:lvl2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2pPr>
          <a:lvl3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3pPr>
          <a:lvl4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4pPr>
          <a:lvl5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5pPr>
          <a:lvl6pPr marL="4572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6pPr>
          <a:lvl7pPr marL="9144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7pPr>
          <a:lvl8pPr marL="13716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8pPr>
          <a:lvl9pPr marL="18288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0.18182</cdr:x>
      <cdr:y>0.7976</cdr:y>
    </cdr:from>
    <cdr:to>
      <cdr:x>0.2439</cdr:x>
      <cdr:y>0.88176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76164" y="2729778"/>
          <a:ext cx="504056" cy="288032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6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90,8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0.38137</cdr:x>
      <cdr:y>0.7976</cdr:y>
    </cdr:from>
    <cdr:to>
      <cdr:x>0.44346</cdr:x>
      <cdr:y>0.88176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096344" y="2729778"/>
          <a:ext cx="504056" cy="288032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6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91,7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0.58537</cdr:x>
      <cdr:y>0.7976</cdr:y>
    </cdr:from>
    <cdr:to>
      <cdr:x>0.64745</cdr:x>
      <cdr:y>0.88176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752528" y="2729778"/>
          <a:ext cx="504056" cy="288032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6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81,9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565" cy="493475"/>
          </a:xfrm>
          <a:prstGeom prst="rect">
            <a:avLst/>
          </a:prstGeom>
        </p:spPr>
        <p:txBody>
          <a:bodyPr vert="horz" lIns="91072" tIns="45536" rIns="91072" bIns="455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7" y="1"/>
            <a:ext cx="2919565" cy="493475"/>
          </a:xfrm>
          <a:prstGeom prst="rect">
            <a:avLst/>
          </a:prstGeom>
        </p:spPr>
        <p:txBody>
          <a:bodyPr vert="horz" lIns="91072" tIns="45536" rIns="91072" bIns="45536" rtlCol="0"/>
          <a:lstStyle>
            <a:lvl1pPr algn="r">
              <a:defRPr sz="1200"/>
            </a:lvl1pPr>
          </a:lstStyle>
          <a:p>
            <a:fld id="{8956A91E-C5CD-493E-8CAD-5EBEF9247A8B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4428"/>
            <a:ext cx="2919565" cy="493475"/>
          </a:xfrm>
          <a:prstGeom prst="rect">
            <a:avLst/>
          </a:prstGeom>
        </p:spPr>
        <p:txBody>
          <a:bodyPr vert="horz" lIns="91072" tIns="45536" rIns="91072" bIns="455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7" y="9374428"/>
            <a:ext cx="2919565" cy="493475"/>
          </a:xfrm>
          <a:prstGeom prst="rect">
            <a:avLst/>
          </a:prstGeom>
        </p:spPr>
        <p:txBody>
          <a:bodyPr vert="horz" lIns="91072" tIns="45536" rIns="91072" bIns="45536" rtlCol="0" anchor="b"/>
          <a:lstStyle>
            <a:lvl1pPr algn="r">
              <a:defRPr sz="1200"/>
            </a:lvl1pPr>
          </a:lstStyle>
          <a:p>
            <a:fld id="{9C72FA01-FF32-47F4-9A1D-BD5B563C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10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493474"/>
          </a:xfrm>
          <a:prstGeom prst="rect">
            <a:avLst/>
          </a:prstGeom>
        </p:spPr>
        <p:txBody>
          <a:bodyPr vert="horz" lIns="91072" tIns="45536" rIns="91072" bIns="455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493474"/>
          </a:xfrm>
          <a:prstGeom prst="rect">
            <a:avLst/>
          </a:prstGeom>
        </p:spPr>
        <p:txBody>
          <a:bodyPr vert="horz" lIns="91072" tIns="45536" rIns="91072" bIns="45536" rtlCol="0"/>
          <a:lstStyle>
            <a:lvl1pPr algn="r">
              <a:defRPr sz="1200"/>
            </a:lvl1pPr>
          </a:lstStyle>
          <a:p>
            <a:fld id="{337B88DA-91B0-41F3-A964-3EB3CA55A987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2" tIns="45536" rIns="91072" bIns="4553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9"/>
            <a:ext cx="5388610" cy="4441270"/>
          </a:xfrm>
          <a:prstGeom prst="rect">
            <a:avLst/>
          </a:prstGeom>
        </p:spPr>
        <p:txBody>
          <a:bodyPr vert="horz" lIns="91072" tIns="45536" rIns="91072" bIns="4553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4302"/>
            <a:ext cx="2918830" cy="493474"/>
          </a:xfrm>
          <a:prstGeom prst="rect">
            <a:avLst/>
          </a:prstGeom>
        </p:spPr>
        <p:txBody>
          <a:bodyPr vert="horz" lIns="91072" tIns="45536" rIns="91072" bIns="455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6" y="9374302"/>
            <a:ext cx="2918830" cy="493474"/>
          </a:xfrm>
          <a:prstGeom prst="rect">
            <a:avLst/>
          </a:prstGeom>
        </p:spPr>
        <p:txBody>
          <a:bodyPr vert="horz" lIns="91072" tIns="45536" rIns="91072" bIns="45536" rtlCol="0" anchor="b"/>
          <a:lstStyle>
            <a:lvl1pPr algn="r">
              <a:defRPr sz="1200"/>
            </a:lvl1pPr>
          </a:lstStyle>
          <a:p>
            <a:fld id="{EAC2E4C8-B617-411A-B7C7-5B7F99979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73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E4C8-B617-411A-B7C7-5B7F99979E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E4C8-B617-411A-B7C7-5B7F99979E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2920" y="2120265"/>
            <a:ext cx="5471160" cy="147002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7840" y="4338320"/>
            <a:ext cx="3891280" cy="13309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959059-2AF1-4FEF-97A6-F6FA42F89C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FEB14-470C-4B8D-AAD6-41E6ACAF095C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1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 lIns="36000" rIns="36000" anchor="t" anchorCtr="0"/>
          <a:lstStyle>
            <a:lvl1pPr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28C9B0-0383-4DC0-BDA8-A6A522FD27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FEB14-470C-4B8D-AAD6-41E6ACAF095C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5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9FE0-3C7B-40A2-98CC-95D29C8440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FEB14-470C-4B8D-AAD6-41E6ACAF095C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2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aner_gosdo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0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6" descr="baner_gosdo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r="61880"/>
          <a:stretch>
            <a:fillRect/>
          </a:stretch>
        </p:blipFill>
        <p:spPr bwMode="auto">
          <a:xfrm>
            <a:off x="468313" y="0"/>
            <a:ext cx="66690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6" descr="baner_gosdo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2"/>
          <a:stretch>
            <a:fillRect/>
          </a:stretch>
        </p:blipFill>
        <p:spPr bwMode="auto">
          <a:xfrm>
            <a:off x="7058025" y="1588"/>
            <a:ext cx="20859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471488" y="26988"/>
            <a:ext cx="5230812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b="1" dirty="0">
                <a:solidFill>
                  <a:prstClr val="black"/>
                </a:solidFill>
              </a:rPr>
              <a:t>МИНИСТЕРСТВО ЗДРАВООХРАНЕНИЯ</a:t>
            </a:r>
            <a:br>
              <a:rPr lang="ru-RU" sz="1050" b="1" dirty="0">
                <a:solidFill>
                  <a:prstClr val="black"/>
                </a:solidFill>
              </a:rPr>
            </a:br>
            <a:r>
              <a:rPr lang="ru-RU" sz="1050" b="1" dirty="0">
                <a:solidFill>
                  <a:prstClr val="black"/>
                </a:solidFill>
              </a:rPr>
              <a:t>И СОЦИАЛЬНОГО РАЗВИТИЯ</a:t>
            </a:r>
            <a:r>
              <a:rPr lang="en-US" sz="1050" b="1" dirty="0">
                <a:solidFill>
                  <a:prstClr val="black"/>
                </a:solidFill>
              </a:rPr>
              <a:t> </a:t>
            </a:r>
            <a:r>
              <a:rPr lang="ru-RU" sz="1050" b="1" dirty="0">
                <a:solidFill>
                  <a:prstClr val="black"/>
                </a:solidFill>
              </a:rPr>
              <a:t>ЧУВАШСКОЙ РЕСПУБЛИКИ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100">
                <a:solidFill>
                  <a:srgbClr val="D0C6C6"/>
                </a:solidFill>
              </a:defRPr>
            </a:lvl1pPr>
          </a:lstStyle>
          <a:p>
            <a:pPr>
              <a:defRPr/>
            </a:pPr>
            <a:fld id="{49E79365-0DC4-4B53-9456-9A5C947EF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02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6975475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6C966D54-2594-4065-A080-0A0EC31224F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8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D61A-7B50-42C8-BE6E-50FB75D59A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EB14-470C-4B8D-AAD6-41E6ACAF095C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2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A5CC6-9C31-4AEE-80B8-4748DC9643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3E3E-4330-4A5A-9954-4FA0025F2B4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0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62FCA6F-9F5B-4783-8840-A174790A9B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AE8FEB14-470C-4B8D-AAD6-41E6ACAF095C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0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7093416" cy="1470025"/>
          </a:xfrm>
        </p:spPr>
        <p:txBody>
          <a:bodyPr/>
          <a:lstStyle/>
          <a:p>
            <a:r>
              <a:rPr lang="ru-RU" sz="3200" dirty="0" smtClean="0">
                <a:effectLst/>
              </a:rPr>
              <a:t>Региональные </a:t>
            </a:r>
            <a:r>
              <a:rPr lang="ru-RU" sz="3200" dirty="0">
                <a:effectLst/>
              </a:rPr>
              <a:t>особенности 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Федерального </a:t>
            </a:r>
            <a:r>
              <a:rPr lang="ru-RU" sz="3200" dirty="0">
                <a:effectLst/>
              </a:rPr>
              <a:t>закона 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о </a:t>
            </a:r>
            <a:r>
              <a:rPr lang="ru-RU" sz="3200" dirty="0">
                <a:effectLst/>
              </a:rPr>
              <a:t>контрактной </a:t>
            </a:r>
            <a:r>
              <a:rPr lang="ru-RU" sz="3200" dirty="0" smtClean="0">
                <a:effectLst/>
              </a:rPr>
              <a:t>системе</a:t>
            </a:r>
            <a:endParaRPr lang="ru-RU" sz="3200" b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498475" y="4338638"/>
            <a:ext cx="41671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Первый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заместитель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министра экономического развития,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промышленности и торговли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Чувашской Республики 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Антонова Инна Николаевна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37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56004"/>
            <a:ext cx="5040560" cy="34215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7" y="332656"/>
            <a:ext cx="3204355" cy="27308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2656"/>
            <a:ext cx="2769200" cy="2423455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093953"/>
              </p:ext>
            </p:extLst>
          </p:nvPr>
        </p:nvGraphicFramePr>
        <p:xfrm>
          <a:off x="4873273" y="51529"/>
          <a:ext cx="4270727" cy="341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688691"/>
              </p:ext>
            </p:extLst>
          </p:nvPr>
        </p:nvGraphicFramePr>
        <p:xfrm>
          <a:off x="0" y="0"/>
          <a:ext cx="4824536" cy="341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990950"/>
              </p:ext>
            </p:extLst>
          </p:nvPr>
        </p:nvGraphicFramePr>
        <p:xfrm>
          <a:off x="485548" y="3435526"/>
          <a:ext cx="8244914" cy="342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46448" y="3429000"/>
            <a:ext cx="6131024" cy="936104"/>
          </a:xfrm>
        </p:spPr>
        <p:txBody>
          <a:bodyPr/>
          <a:lstStyle/>
          <a:p>
            <a:r>
              <a:rPr lang="ru-RU" sz="168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конкурентных процедур закупок </a:t>
            </a:r>
            <a:br>
              <a:rPr lang="ru-RU" sz="168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8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общем объеме закупок,%</a:t>
            </a:r>
            <a:endParaRPr lang="ru-RU" sz="168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28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8150" y="260350"/>
            <a:ext cx="8229600" cy="720725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Полномочия органов контроля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4294967295"/>
          </p:nvPr>
        </p:nvSpPr>
        <p:spPr>
          <a:xfrm>
            <a:off x="471488" y="981074"/>
            <a:ext cx="8215312" cy="5510213"/>
          </a:xfrm>
        </p:spPr>
        <p:txBody>
          <a:bodyPr/>
          <a:lstStyle/>
          <a:p>
            <a:pPr marL="0">
              <a:buFont typeface="Arial" charset="0"/>
              <a:buNone/>
            </a:pPr>
            <a:endParaRPr lang="ru-RU" altLang="ru-RU" sz="2000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7812088" y="6491288"/>
            <a:ext cx="10541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C1F66FD-50C0-468C-810F-091AA8DF9E1D}" type="slidenum">
              <a:rPr lang="ru-RU" sz="1400">
                <a:solidFill>
                  <a:srgbClr val="A03202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400" dirty="0">
              <a:solidFill>
                <a:srgbClr val="A03202"/>
              </a:solidFill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72125" y="1093788"/>
            <a:ext cx="3109913" cy="8953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0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ФАС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его территориальные  органы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0063" y="2565400"/>
            <a:ext cx="3111500" cy="10271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Региональные органы исполнительной власти (Минэкономразвития Чувашии)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0063" y="3933825"/>
            <a:ext cx="3109912" cy="13684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70C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местного самоуправления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или городского округа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" y="981075"/>
            <a:ext cx="3322638" cy="2374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субъекты контроля, выполняющие  отдельные полномочия в рамках осуществления закупок для обеспечения федеральных нужд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операторы электронных площадок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электронные аукционы до момента заключения контракта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9940" y="3547832"/>
            <a:ext cx="3328948" cy="12969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субъекты контроля, выполняющие  отдельные полномочия в рамках осуществления закупок для обеспечения нужд Чувашской Республики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488" y="5000113"/>
            <a:ext cx="3341688" cy="12641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субъекты контроля, выполняющие  отдельные полномочия в рамках осуществления закупок для обеспечения муниципальных нужд Чувашской Республики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813176" y="1609725"/>
            <a:ext cx="1758949" cy="682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582245" y="1739961"/>
            <a:ext cx="1908175" cy="182245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779838" y="1609725"/>
            <a:ext cx="1792288" cy="3235095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813176" y="3343717"/>
            <a:ext cx="1800225" cy="3786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846515" y="3343717"/>
            <a:ext cx="1733548" cy="2004791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1"/>
            <a:endCxn id="12" idx="3"/>
          </p:cNvCxnSpPr>
          <p:nvPr/>
        </p:nvCxnSpPr>
        <p:spPr>
          <a:xfrm flipH="1">
            <a:off x="3813176" y="4618038"/>
            <a:ext cx="1766887" cy="101413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3730062" y="1708995"/>
            <a:ext cx="1785938" cy="55880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1" idx="3"/>
          </p:cNvCxnSpPr>
          <p:nvPr/>
        </p:nvCxnSpPr>
        <p:spPr>
          <a:xfrm flipH="1">
            <a:off x="3798888" y="3355975"/>
            <a:ext cx="1781175" cy="840351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9" idx="1"/>
          </p:cNvCxnSpPr>
          <p:nvPr/>
        </p:nvCxnSpPr>
        <p:spPr>
          <a:xfrm flipH="1">
            <a:off x="3825876" y="4618038"/>
            <a:ext cx="1754187" cy="1490903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060950" y="5877272"/>
            <a:ext cx="979488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5060950" y="6111176"/>
            <a:ext cx="979488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050466" y="5750814"/>
            <a:ext cx="2735263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Плановые проверки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Внеплановые проверки</a:t>
            </a:r>
          </a:p>
        </p:txBody>
      </p:sp>
    </p:spTree>
    <p:extLst>
      <p:ext uri="{BB962C8B-B14F-4D97-AF65-F5344CB8AC3E}">
        <p14:creationId xmlns:p14="http://schemas.microsoft.com/office/powerpoint/2010/main" val="30957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2" y="1297206"/>
            <a:ext cx="6490796" cy="48680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393" y="201863"/>
            <a:ext cx="8229600" cy="562074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Централизация закупок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EB14-470C-4B8D-AAD6-41E6ACAF095C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10088" y="971973"/>
            <a:ext cx="7962993" cy="5665532"/>
            <a:chOff x="171332" y="0"/>
            <a:chExt cx="9661515" cy="6351306"/>
          </a:xfrm>
        </p:grpSpPr>
        <p:cxnSp>
          <p:nvCxnSpPr>
            <p:cNvPr id="5" name="Прямая со стрелкой 4"/>
            <p:cNvCxnSpPr/>
            <p:nvPr/>
          </p:nvCxnSpPr>
          <p:spPr>
            <a:xfrm>
              <a:off x="4615476" y="573257"/>
              <a:ext cx="1166198" cy="28150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flipV="1">
              <a:off x="4615476" y="86241"/>
              <a:ext cx="1084918" cy="2042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>
              <a:off x="4615476" y="854758"/>
              <a:ext cx="1166198" cy="82640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оле 5"/>
            <p:cNvSpPr txBox="1"/>
            <p:nvPr/>
          </p:nvSpPr>
          <p:spPr>
            <a:xfrm>
              <a:off x="5924550" y="0"/>
              <a:ext cx="2486866" cy="57325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Государственный орган</a:t>
              </a:r>
              <a:endParaRPr lang="ru-RU" sz="1100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9" name="Поле 6"/>
            <p:cNvSpPr txBox="1"/>
            <p:nvPr/>
          </p:nvSpPr>
          <p:spPr>
            <a:xfrm>
              <a:off x="211350" y="7033"/>
              <a:ext cx="4010025" cy="8477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>
                  <a:effectLst/>
                  <a:latin typeface="Times New Roman"/>
                  <a:ea typeface="Calibri"/>
                  <a:cs typeface="Times New Roman"/>
                </a:rPr>
                <a:t>Уполномоченный орган</a:t>
              </a:r>
              <a:endParaRPr lang="ru-RU" sz="11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>
                  <a:effectLst/>
                  <a:latin typeface="Times New Roman"/>
                  <a:ea typeface="Calibri"/>
                  <a:cs typeface="Times New Roman"/>
                </a:rPr>
                <a:t>Уполномоченное учреждение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Поле 7"/>
            <p:cNvSpPr txBox="1"/>
            <p:nvPr/>
          </p:nvSpPr>
          <p:spPr>
            <a:xfrm>
              <a:off x="5924550" y="638174"/>
              <a:ext cx="2486866" cy="6477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Муниципальный орган</a:t>
              </a:r>
              <a:endParaRPr lang="ru-RU" sz="1100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1" name="Поле 8"/>
            <p:cNvSpPr txBox="1"/>
            <p:nvPr/>
          </p:nvSpPr>
          <p:spPr>
            <a:xfrm>
              <a:off x="5924550" y="1345408"/>
              <a:ext cx="2486866" cy="60483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 smtClean="0">
                  <a:effectLst/>
                  <a:latin typeface="Times New Roman"/>
                  <a:ea typeface="Calibri"/>
                  <a:cs typeface="Times New Roman"/>
                </a:rPr>
                <a:t>Казенное </a:t>
              </a: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учреждение</a:t>
              </a:r>
              <a:endParaRPr lang="ru-RU" sz="1100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ea typeface="Calibri"/>
                  <a:cs typeface="Times New Roman"/>
                </a:rPr>
                <a:t> </a:t>
              </a: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6792449" y="3625186"/>
              <a:ext cx="266700" cy="8953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4453551" y="3295455"/>
              <a:ext cx="323850" cy="4476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1219200" y="3625186"/>
              <a:ext cx="0" cy="3619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4036891" y="2005011"/>
              <a:ext cx="735134" cy="2571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2590799" y="966475"/>
              <a:ext cx="0" cy="3670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H="1">
              <a:off x="893159" y="2028825"/>
              <a:ext cx="652082" cy="23336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оле 15"/>
            <p:cNvSpPr txBox="1"/>
            <p:nvPr/>
          </p:nvSpPr>
          <p:spPr>
            <a:xfrm>
              <a:off x="1688016" y="1412081"/>
              <a:ext cx="2257426" cy="53816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уполномоченное для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9" name="Поле 16"/>
            <p:cNvSpPr txBox="1"/>
            <p:nvPr/>
          </p:nvSpPr>
          <p:spPr>
            <a:xfrm>
              <a:off x="171332" y="2419157"/>
              <a:ext cx="3976806" cy="11001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ru-RU" sz="1400" b="1" dirty="0">
                  <a:effectLst/>
                  <a:latin typeface="Times New Roman"/>
                  <a:ea typeface="Calibri"/>
                  <a:cs typeface="Times New Roman"/>
                </a:rPr>
                <a:t>Органов исполнительной власти</a:t>
              </a:r>
              <a:endParaRPr lang="ru-RU" sz="1100" b="1" dirty="0">
                <a:effectLst/>
                <a:ea typeface="Calibri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ru-RU" sz="1400" b="1" dirty="0">
                  <a:effectLst/>
                  <a:latin typeface="Times New Roman"/>
                  <a:ea typeface="Calibri"/>
                  <a:cs typeface="Times New Roman"/>
                </a:rPr>
                <a:t>Казенных учреждений</a:t>
              </a:r>
              <a:endParaRPr lang="ru-RU" sz="1100" b="1" dirty="0">
                <a:effectLst/>
                <a:ea typeface="Calibri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ru-RU" sz="1400" b="1" dirty="0">
                  <a:effectLst/>
                  <a:latin typeface="Times New Roman"/>
                  <a:ea typeface="Calibri"/>
                  <a:cs typeface="Times New Roman"/>
                </a:rPr>
                <a:t>Бюджетных учреждений</a:t>
              </a:r>
              <a:endParaRPr lang="ru-RU" sz="1100" b="1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0" name="Поле 17"/>
            <p:cNvSpPr txBox="1"/>
            <p:nvPr/>
          </p:nvSpPr>
          <p:spPr>
            <a:xfrm>
              <a:off x="4982845" y="2419156"/>
              <a:ext cx="3287042" cy="11001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ru-RU" sz="1400" b="1" dirty="0">
                  <a:effectLst/>
                  <a:latin typeface="Times New Roman"/>
                  <a:ea typeface="Calibri"/>
                  <a:cs typeface="Times New Roman"/>
                </a:rPr>
                <a:t>Органов исполнительной власти</a:t>
              </a:r>
              <a:endParaRPr lang="ru-RU" sz="1100" b="1" dirty="0">
                <a:effectLst/>
                <a:ea typeface="Calibri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ru-RU" sz="1400" b="1" dirty="0">
                  <a:effectLst/>
                  <a:latin typeface="Times New Roman"/>
                  <a:ea typeface="Calibri"/>
                  <a:cs typeface="Times New Roman"/>
                </a:rPr>
                <a:t>Казенных учреждений</a:t>
              </a:r>
              <a:endParaRPr lang="ru-RU" sz="1100" b="1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 dirty="0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ru-RU" sz="1100" b="1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1" name="Поле 18"/>
            <p:cNvSpPr txBox="1"/>
            <p:nvPr/>
          </p:nvSpPr>
          <p:spPr>
            <a:xfrm>
              <a:off x="171332" y="4072861"/>
              <a:ext cx="2409825" cy="67058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на определение поставщика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2" name="Поле 19"/>
            <p:cNvSpPr txBox="1"/>
            <p:nvPr/>
          </p:nvSpPr>
          <p:spPr>
            <a:xfrm>
              <a:off x="3209924" y="5638800"/>
              <a:ext cx="2705100" cy="67582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приемка результатов контрактов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3" name="Поле 20"/>
            <p:cNvSpPr txBox="1"/>
            <p:nvPr/>
          </p:nvSpPr>
          <p:spPr>
            <a:xfrm>
              <a:off x="2943226" y="3817813"/>
              <a:ext cx="2409825" cy="59034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на планирование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4" name="Поле 21"/>
            <p:cNvSpPr txBox="1"/>
            <p:nvPr/>
          </p:nvSpPr>
          <p:spPr>
            <a:xfrm>
              <a:off x="7423022" y="3817813"/>
              <a:ext cx="2409825" cy="59034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на заключение контрактов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5" name="Поле 22"/>
            <p:cNvSpPr txBox="1"/>
            <p:nvPr/>
          </p:nvSpPr>
          <p:spPr>
            <a:xfrm>
              <a:off x="6448425" y="4666402"/>
              <a:ext cx="2381251" cy="62388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>
                  <a:effectLst/>
                  <a:latin typeface="Times New Roman"/>
                  <a:ea typeface="Calibri"/>
                  <a:cs typeface="Times New Roman"/>
                </a:rPr>
                <a:t>на исполнение контрактов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6" name="Поле 23"/>
            <p:cNvSpPr txBox="1"/>
            <p:nvPr/>
          </p:nvSpPr>
          <p:spPr>
            <a:xfrm>
              <a:off x="7124699" y="5685010"/>
              <a:ext cx="2705100" cy="66629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обеспечение оплаты контрактов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8411416" y="3266866"/>
              <a:ext cx="409576" cy="4476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H="1">
              <a:off x="5995862" y="5282914"/>
              <a:ext cx="323850" cy="4476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8916406" y="5191125"/>
              <a:ext cx="409576" cy="4476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оле 27"/>
            <p:cNvSpPr txBox="1"/>
            <p:nvPr/>
          </p:nvSpPr>
          <p:spPr>
            <a:xfrm>
              <a:off x="3732739" y="4659511"/>
              <a:ext cx="2409825" cy="62388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на определение поставщика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 flipH="1">
              <a:off x="5848349" y="3665309"/>
              <a:ext cx="133350" cy="8953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14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379721"/>
            <a:ext cx="1809399" cy="1478279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" y="691693"/>
            <a:ext cx="8392470" cy="48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1" y="2852936"/>
            <a:ext cx="3672408" cy="20162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апущен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механизм общественного обсуждения закупок с начальной ценой контракта 100,0 млн. рублей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более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Обязательное общественное обсуждение закупок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EB14-470C-4B8D-AAD6-41E6ACAF095C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265" y="4293096"/>
            <a:ext cx="4717032" cy="221599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октября 2014 года в Чувашской Республике по настоящее время на общественное обсуждение вынесены к обсуждению 7 закупок в сфере ремонтно-строительных работ на общую сумму более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0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8955" y="2060848"/>
            <a:ext cx="7093416" cy="1470025"/>
          </a:xfrm>
        </p:spPr>
        <p:txBody>
          <a:bodyPr/>
          <a:lstStyle/>
          <a:p>
            <a:pPr algn="ctr"/>
            <a:r>
              <a:rPr lang="ru-RU" sz="3200" dirty="0" smtClean="0">
                <a:effectLst/>
              </a:rPr>
              <a:t>Спасибо за внимание !</a:t>
            </a:r>
            <a:endParaRPr lang="ru-RU" sz="3200" b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498475" y="4338638"/>
            <a:ext cx="41671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Первый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заместитель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министра экономического развития,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промышленности и торговли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Чувашской Республики 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Антонова Инна Николаевна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93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Minister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18668</TotalTime>
  <Words>257</Words>
  <Application>Microsoft Office PowerPoint</Application>
  <PresentationFormat>Экран (4:3)</PresentationFormat>
  <Paragraphs>65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6_Minister</vt:lpstr>
      <vt:lpstr>Региональные особенности  Федерального закона  о контрактной системе</vt:lpstr>
      <vt:lpstr>Доля конкурентных процедур закупок  в общем объеме закупок,%</vt:lpstr>
      <vt:lpstr>Полномочия органов контроля</vt:lpstr>
      <vt:lpstr>Централизация закупок</vt:lpstr>
      <vt:lpstr>Обязательное общественное обсуждение закупок</vt:lpstr>
      <vt:lpstr>Спасибо за внимание !</vt:lpstr>
    </vt:vector>
  </TitlesOfParts>
  <Company>МИАЦ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Минздрав 8.</dc:creator>
  <cp:lastModifiedBy>user</cp:lastModifiedBy>
  <cp:revision>141</cp:revision>
  <cp:lastPrinted>2015-03-02T18:47:11Z</cp:lastPrinted>
  <dcterms:created xsi:type="dcterms:W3CDTF">2015-01-17T11:31:15Z</dcterms:created>
  <dcterms:modified xsi:type="dcterms:W3CDTF">2015-06-16T04:45:55Z</dcterms:modified>
</cp:coreProperties>
</file>