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43" r:id="rId1"/>
  </p:sldMasterIdLst>
  <p:notesMasterIdLst>
    <p:notesMasterId r:id="rId25"/>
  </p:notesMasterIdLst>
  <p:handoutMasterIdLst>
    <p:handoutMasterId r:id="rId26"/>
  </p:handoutMasterIdLst>
  <p:sldIdLst>
    <p:sldId id="637" r:id="rId2"/>
    <p:sldId id="634" r:id="rId3"/>
    <p:sldId id="644" r:id="rId4"/>
    <p:sldId id="654" r:id="rId5"/>
    <p:sldId id="658" r:id="rId6"/>
    <p:sldId id="675" r:id="rId7"/>
    <p:sldId id="662" r:id="rId8"/>
    <p:sldId id="674" r:id="rId9"/>
    <p:sldId id="663" r:id="rId10"/>
    <p:sldId id="672" r:id="rId11"/>
    <p:sldId id="669" r:id="rId12"/>
    <p:sldId id="673" r:id="rId13"/>
    <p:sldId id="659" r:id="rId14"/>
    <p:sldId id="666" r:id="rId15"/>
    <p:sldId id="668" r:id="rId16"/>
    <p:sldId id="660" r:id="rId17"/>
    <p:sldId id="661" r:id="rId18"/>
    <p:sldId id="667" r:id="rId19"/>
    <p:sldId id="664" r:id="rId20"/>
    <p:sldId id="665" r:id="rId21"/>
    <p:sldId id="670" r:id="rId22"/>
    <p:sldId id="671" r:id="rId23"/>
    <p:sldId id="438" r:id="rId24"/>
  </p:sldIdLst>
  <p:sldSz cx="9144000" cy="6858000" type="screen4x3"/>
  <p:notesSz cx="9928225" cy="6797675"/>
  <p:custShowLst>
    <p:custShow name="Произвольный показ 1" id="0">
      <p:sldLst>
        <p:sld r:id="rId24"/>
      </p:sldLst>
    </p:custShow>
  </p:custShowLst>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0000"/>
    <a:srgbClr val="BC105E"/>
    <a:srgbClr val="FF0000"/>
    <a:srgbClr val="FF3300"/>
    <a:srgbClr val="003399"/>
    <a:srgbClr val="0000FF"/>
    <a:srgbClr val="800000"/>
    <a:srgbClr val="69696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58" autoAdjust="0"/>
    <p:restoredTop sz="95501" autoAdjust="0"/>
  </p:normalViewPr>
  <p:slideViewPr>
    <p:cSldViewPr snapToGrid="0">
      <p:cViewPr varScale="1">
        <p:scale>
          <a:sx n="89" d="100"/>
          <a:sy n="89"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5" d="100"/>
          <a:sy n="65" d="100"/>
        </p:scale>
        <p:origin x="-2892" y="-102"/>
      </p:cViewPr>
      <p:guideLst>
        <p:guide orient="horz" pos="2141"/>
        <p:guide pos="312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4303313" cy="340210"/>
          </a:xfrm>
          <a:prstGeom prst="rect">
            <a:avLst/>
          </a:prstGeom>
          <a:noFill/>
          <a:ln w="9525">
            <a:noFill/>
            <a:miter lim="800000"/>
            <a:headEnd/>
            <a:tailEnd/>
          </a:ln>
        </p:spPr>
        <p:txBody>
          <a:bodyPr vert="horz" wrap="square" lIns="92307" tIns="46153" rIns="92307" bIns="46153" numCol="1" anchor="t" anchorCtr="0" compatLnSpc="1">
            <a:prstTxWarp prst="textNoShape">
              <a:avLst/>
            </a:prstTxWarp>
          </a:bodyPr>
          <a:lstStyle>
            <a:lvl1pPr defTabSz="921576" eaLnBrk="1" hangingPunct="1">
              <a:defRPr sz="1200">
                <a:latin typeface="Arial" charset="0"/>
                <a:ea typeface="+mn-ea"/>
                <a:cs typeface="+mn-cs"/>
              </a:defRPr>
            </a:lvl1pPr>
          </a:lstStyle>
          <a:p>
            <a:pPr>
              <a:defRPr/>
            </a:pPr>
            <a:endParaRPr lang="ru-RU"/>
          </a:p>
        </p:txBody>
      </p:sp>
      <p:sp>
        <p:nvSpPr>
          <p:cNvPr id="3" name="Дата 2"/>
          <p:cNvSpPr>
            <a:spLocks noGrp="1"/>
          </p:cNvSpPr>
          <p:nvPr>
            <p:ph type="dt" sz="quarter" idx="1"/>
          </p:nvPr>
        </p:nvSpPr>
        <p:spPr bwMode="auto">
          <a:xfrm>
            <a:off x="5622594" y="0"/>
            <a:ext cx="4303313" cy="340210"/>
          </a:xfrm>
          <a:prstGeom prst="rect">
            <a:avLst/>
          </a:prstGeom>
          <a:noFill/>
          <a:ln w="9525">
            <a:noFill/>
            <a:miter lim="800000"/>
            <a:headEnd/>
            <a:tailEnd/>
          </a:ln>
        </p:spPr>
        <p:txBody>
          <a:bodyPr vert="horz" wrap="square" lIns="92307" tIns="46153" rIns="92307" bIns="46153" numCol="1" anchor="t" anchorCtr="0" compatLnSpc="1">
            <a:prstTxWarp prst="textNoShape">
              <a:avLst/>
            </a:prstTxWarp>
          </a:bodyPr>
          <a:lstStyle>
            <a:lvl1pPr algn="r" defTabSz="920750" eaLnBrk="1" hangingPunct="1">
              <a:defRPr sz="1200">
                <a:latin typeface="Arial" panose="020B0604020202020204" pitchFamily="34" charset="0"/>
                <a:cs typeface="Arial" panose="020B0604020202020204" pitchFamily="34" charset="0"/>
              </a:defRPr>
            </a:lvl1pPr>
          </a:lstStyle>
          <a:p>
            <a:pPr>
              <a:defRPr/>
            </a:pPr>
            <a:fld id="{D2BB6672-F487-4BB3-912B-FA0904BEC08A}" type="datetimeFigureOut">
              <a:rPr lang="ru-RU"/>
              <a:pPr>
                <a:defRPr/>
              </a:pPr>
              <a:t>10.06.2015</a:t>
            </a:fld>
            <a:endParaRPr lang="ru-RU"/>
          </a:p>
        </p:txBody>
      </p:sp>
      <p:sp>
        <p:nvSpPr>
          <p:cNvPr id="4" name="Нижний колонтитул 3"/>
          <p:cNvSpPr>
            <a:spLocks noGrp="1"/>
          </p:cNvSpPr>
          <p:nvPr>
            <p:ph type="ftr" sz="quarter" idx="2"/>
          </p:nvPr>
        </p:nvSpPr>
        <p:spPr bwMode="auto">
          <a:xfrm>
            <a:off x="0" y="6456378"/>
            <a:ext cx="4303313" cy="340210"/>
          </a:xfrm>
          <a:prstGeom prst="rect">
            <a:avLst/>
          </a:prstGeom>
          <a:noFill/>
          <a:ln w="9525">
            <a:noFill/>
            <a:miter lim="800000"/>
            <a:headEnd/>
            <a:tailEnd/>
          </a:ln>
        </p:spPr>
        <p:txBody>
          <a:bodyPr vert="horz" wrap="square" lIns="92307" tIns="46153" rIns="92307" bIns="46153" numCol="1" anchor="b" anchorCtr="0" compatLnSpc="1">
            <a:prstTxWarp prst="textNoShape">
              <a:avLst/>
            </a:prstTxWarp>
          </a:bodyPr>
          <a:lstStyle>
            <a:lvl1pPr defTabSz="921576" eaLnBrk="1" hangingPunct="1">
              <a:defRPr sz="1200">
                <a:latin typeface="Arial" charset="0"/>
                <a:ea typeface="+mn-ea"/>
                <a:cs typeface="+mn-cs"/>
              </a:defRPr>
            </a:lvl1pPr>
          </a:lstStyle>
          <a:p>
            <a:pPr>
              <a:defRPr/>
            </a:pPr>
            <a:endParaRPr lang="ru-RU"/>
          </a:p>
        </p:txBody>
      </p:sp>
      <p:sp>
        <p:nvSpPr>
          <p:cNvPr id="5" name="Номер слайда 4"/>
          <p:cNvSpPr>
            <a:spLocks noGrp="1"/>
          </p:cNvSpPr>
          <p:nvPr>
            <p:ph type="sldNum" sz="quarter" idx="3"/>
          </p:nvPr>
        </p:nvSpPr>
        <p:spPr bwMode="auto">
          <a:xfrm>
            <a:off x="5622594" y="6456378"/>
            <a:ext cx="4303313" cy="340210"/>
          </a:xfrm>
          <a:prstGeom prst="rect">
            <a:avLst/>
          </a:prstGeom>
          <a:noFill/>
          <a:ln w="9525">
            <a:noFill/>
            <a:miter lim="800000"/>
            <a:headEnd/>
            <a:tailEnd/>
          </a:ln>
        </p:spPr>
        <p:txBody>
          <a:bodyPr vert="horz" wrap="square" lIns="92307" tIns="46153" rIns="92307" bIns="46153" numCol="1" anchor="b" anchorCtr="0" compatLnSpc="1">
            <a:prstTxWarp prst="textNoShape">
              <a:avLst/>
            </a:prstTxWarp>
          </a:bodyPr>
          <a:lstStyle>
            <a:lvl1pPr algn="r" defTabSz="920750" eaLnBrk="1" hangingPunct="1">
              <a:defRPr sz="1200"/>
            </a:lvl1pPr>
          </a:lstStyle>
          <a:p>
            <a:pPr>
              <a:defRPr/>
            </a:pPr>
            <a:fld id="{C1996742-B6FE-4838-AEB8-BABAF5A1A717}" type="slidenum">
              <a:rPr lang="ru-RU" altLang="ru-RU"/>
              <a:pPr>
                <a:defRPr/>
              </a:pPr>
              <a:t>‹#›</a:t>
            </a:fld>
            <a:endParaRPr lang="ru-RU" altLang="ru-RU"/>
          </a:p>
        </p:txBody>
      </p:sp>
    </p:spTree>
    <p:extLst>
      <p:ext uri="{BB962C8B-B14F-4D97-AF65-F5344CB8AC3E}">
        <p14:creationId xmlns="" xmlns:p14="http://schemas.microsoft.com/office/powerpoint/2010/main" val="1364604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4303313" cy="340210"/>
          </a:xfrm>
          <a:prstGeom prst="rect">
            <a:avLst/>
          </a:prstGeom>
          <a:noFill/>
          <a:ln w="9525">
            <a:noFill/>
            <a:miter lim="800000"/>
            <a:headEnd/>
            <a:tailEnd/>
          </a:ln>
        </p:spPr>
        <p:txBody>
          <a:bodyPr vert="horz" wrap="square" lIns="92307" tIns="46153" rIns="92307" bIns="46153" numCol="1" anchor="t" anchorCtr="0" compatLnSpc="1">
            <a:prstTxWarp prst="textNoShape">
              <a:avLst/>
            </a:prstTxWarp>
          </a:bodyPr>
          <a:lstStyle>
            <a:lvl1pPr defTabSz="921576" eaLnBrk="1" hangingPunct="1">
              <a:defRPr sz="1200">
                <a:latin typeface="Arial" charset="0"/>
                <a:ea typeface="+mn-ea"/>
                <a:cs typeface="+mn-cs"/>
              </a:defRPr>
            </a:lvl1pPr>
          </a:lstStyle>
          <a:p>
            <a:pPr>
              <a:defRPr/>
            </a:pPr>
            <a:endParaRPr lang="ru-RU"/>
          </a:p>
        </p:txBody>
      </p:sp>
      <p:sp>
        <p:nvSpPr>
          <p:cNvPr id="3" name="Дата 2"/>
          <p:cNvSpPr>
            <a:spLocks noGrp="1"/>
          </p:cNvSpPr>
          <p:nvPr>
            <p:ph type="dt" idx="1"/>
          </p:nvPr>
        </p:nvSpPr>
        <p:spPr bwMode="auto">
          <a:xfrm>
            <a:off x="5622594" y="0"/>
            <a:ext cx="4303313" cy="340210"/>
          </a:xfrm>
          <a:prstGeom prst="rect">
            <a:avLst/>
          </a:prstGeom>
          <a:noFill/>
          <a:ln w="9525">
            <a:noFill/>
            <a:miter lim="800000"/>
            <a:headEnd/>
            <a:tailEnd/>
          </a:ln>
        </p:spPr>
        <p:txBody>
          <a:bodyPr vert="horz" wrap="square" lIns="92307" tIns="46153" rIns="92307" bIns="46153" numCol="1" anchor="t" anchorCtr="0" compatLnSpc="1">
            <a:prstTxWarp prst="textNoShape">
              <a:avLst/>
            </a:prstTxWarp>
          </a:bodyPr>
          <a:lstStyle>
            <a:lvl1pPr algn="r" defTabSz="920750" eaLnBrk="1" hangingPunct="1">
              <a:defRPr sz="1200">
                <a:latin typeface="Arial" panose="020B0604020202020204" pitchFamily="34" charset="0"/>
                <a:cs typeface="Arial" panose="020B0604020202020204" pitchFamily="34" charset="0"/>
              </a:defRPr>
            </a:lvl1pPr>
          </a:lstStyle>
          <a:p>
            <a:pPr>
              <a:defRPr/>
            </a:pPr>
            <a:fld id="{DF0A33D3-D976-40F6-B44A-34D7786C5503}" type="datetimeFigureOut">
              <a:rPr lang="ru-RU"/>
              <a:pPr>
                <a:defRPr/>
              </a:pPr>
              <a:t>10.06.2015</a:t>
            </a:fld>
            <a:endParaRPr lang="ru-RU"/>
          </a:p>
        </p:txBody>
      </p:sp>
      <p:sp>
        <p:nvSpPr>
          <p:cNvPr id="4" name="Образ слайда 3"/>
          <p:cNvSpPr>
            <a:spLocks noGrp="1" noRot="1" noChangeAspect="1"/>
          </p:cNvSpPr>
          <p:nvPr>
            <p:ph type="sldImg" idx="2"/>
          </p:nvPr>
        </p:nvSpPr>
        <p:spPr>
          <a:xfrm>
            <a:off x="3263900" y="511175"/>
            <a:ext cx="3397250" cy="2547938"/>
          </a:xfrm>
          <a:prstGeom prst="rect">
            <a:avLst/>
          </a:prstGeom>
          <a:noFill/>
          <a:ln w="12700">
            <a:solidFill>
              <a:prstClr val="black"/>
            </a:solidFill>
          </a:ln>
        </p:spPr>
        <p:txBody>
          <a:bodyPr vert="horz" lIns="93972" tIns="46986" rIns="93972" bIns="46986" rtlCol="0" anchor="ctr"/>
          <a:lstStyle/>
          <a:p>
            <a:pPr lvl="0"/>
            <a:endParaRPr lang="ru-RU" noProof="0" smtClean="0"/>
          </a:p>
        </p:txBody>
      </p:sp>
      <p:sp>
        <p:nvSpPr>
          <p:cNvPr id="5" name="Заметки 4"/>
          <p:cNvSpPr>
            <a:spLocks noGrp="1"/>
          </p:cNvSpPr>
          <p:nvPr>
            <p:ph type="body" sz="quarter" idx="3"/>
          </p:nvPr>
        </p:nvSpPr>
        <p:spPr bwMode="auto">
          <a:xfrm>
            <a:off x="994678" y="3229277"/>
            <a:ext cx="7938870" cy="3057540"/>
          </a:xfrm>
          <a:prstGeom prst="rect">
            <a:avLst/>
          </a:prstGeom>
          <a:noFill/>
          <a:ln w="9525">
            <a:noFill/>
            <a:miter lim="800000"/>
            <a:headEnd/>
            <a:tailEnd/>
          </a:ln>
        </p:spPr>
        <p:txBody>
          <a:bodyPr vert="horz" wrap="square" lIns="92307" tIns="46153" rIns="92307" bIns="46153"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 name="Нижний колонтитул 5"/>
          <p:cNvSpPr>
            <a:spLocks noGrp="1"/>
          </p:cNvSpPr>
          <p:nvPr>
            <p:ph type="ftr" sz="quarter" idx="4"/>
          </p:nvPr>
        </p:nvSpPr>
        <p:spPr bwMode="auto">
          <a:xfrm>
            <a:off x="0" y="6456378"/>
            <a:ext cx="4303313" cy="340210"/>
          </a:xfrm>
          <a:prstGeom prst="rect">
            <a:avLst/>
          </a:prstGeom>
          <a:noFill/>
          <a:ln w="9525">
            <a:noFill/>
            <a:miter lim="800000"/>
            <a:headEnd/>
            <a:tailEnd/>
          </a:ln>
        </p:spPr>
        <p:txBody>
          <a:bodyPr vert="horz" wrap="square" lIns="92307" tIns="46153" rIns="92307" bIns="46153" numCol="1" anchor="b" anchorCtr="0" compatLnSpc="1">
            <a:prstTxWarp prst="textNoShape">
              <a:avLst/>
            </a:prstTxWarp>
          </a:bodyPr>
          <a:lstStyle>
            <a:lvl1pPr defTabSz="921576" eaLnBrk="1" hangingPunct="1">
              <a:defRPr sz="1200">
                <a:latin typeface="Arial" charset="0"/>
                <a:ea typeface="+mn-ea"/>
                <a:cs typeface="+mn-cs"/>
              </a:defRPr>
            </a:lvl1pPr>
          </a:lstStyle>
          <a:p>
            <a:pPr>
              <a:defRPr/>
            </a:pPr>
            <a:endParaRPr lang="ru-RU"/>
          </a:p>
        </p:txBody>
      </p:sp>
      <p:sp>
        <p:nvSpPr>
          <p:cNvPr id="7" name="Номер слайда 6"/>
          <p:cNvSpPr>
            <a:spLocks noGrp="1"/>
          </p:cNvSpPr>
          <p:nvPr>
            <p:ph type="sldNum" sz="quarter" idx="5"/>
          </p:nvPr>
        </p:nvSpPr>
        <p:spPr bwMode="auto">
          <a:xfrm>
            <a:off x="5622594" y="6456378"/>
            <a:ext cx="4303313" cy="340210"/>
          </a:xfrm>
          <a:prstGeom prst="rect">
            <a:avLst/>
          </a:prstGeom>
          <a:noFill/>
          <a:ln w="9525">
            <a:noFill/>
            <a:miter lim="800000"/>
            <a:headEnd/>
            <a:tailEnd/>
          </a:ln>
        </p:spPr>
        <p:txBody>
          <a:bodyPr vert="horz" wrap="square" lIns="92307" tIns="46153" rIns="92307" bIns="46153" numCol="1" anchor="b" anchorCtr="0" compatLnSpc="1">
            <a:prstTxWarp prst="textNoShape">
              <a:avLst/>
            </a:prstTxWarp>
          </a:bodyPr>
          <a:lstStyle>
            <a:lvl1pPr algn="r" defTabSz="920750" eaLnBrk="1" hangingPunct="1">
              <a:defRPr sz="1200"/>
            </a:lvl1pPr>
          </a:lstStyle>
          <a:p>
            <a:pPr>
              <a:defRPr/>
            </a:pPr>
            <a:fld id="{D39B7D21-B80F-45C9-829E-4F4DF5F88DD8}" type="slidenum">
              <a:rPr lang="ru-RU" altLang="ru-RU"/>
              <a:pPr>
                <a:defRPr/>
              </a:pPr>
              <a:t>‹#›</a:t>
            </a:fld>
            <a:endParaRPr lang="ru-RU" altLang="ru-RU"/>
          </a:p>
        </p:txBody>
      </p:sp>
    </p:spTree>
    <p:extLst>
      <p:ext uri="{BB962C8B-B14F-4D97-AF65-F5344CB8AC3E}">
        <p14:creationId xmlns="" xmlns:p14="http://schemas.microsoft.com/office/powerpoint/2010/main" val="364532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Arial" charset="0"/>
        <a:cs typeface="Arial" charset="0"/>
      </a:defRPr>
    </a:lvl1pPr>
    <a:lvl2pPr marL="4572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2pPr>
    <a:lvl3pPr marL="9144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3pPr>
    <a:lvl4pPr marL="13716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4pPr>
    <a:lvl5pPr marL="18288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2</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11</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12</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13</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14</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15</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16</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17</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18</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19</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20</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3</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21</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22</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4</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5</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6</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7</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8</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9</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D39B7D21-B80F-45C9-829E-4F4DF5F88DD8}" type="slidenum">
              <a:rPr lang="ru-RU" altLang="ru-RU" smtClean="0"/>
              <a:pPr>
                <a:defRPr/>
              </a:pPr>
              <a:t>10</a:t>
            </a:fld>
            <a:endParaRPr lang="ru-RU" altLang="ru-RU"/>
          </a:p>
        </p:txBody>
      </p:sp>
    </p:spTree>
    <p:extLst>
      <p:ext uri="{BB962C8B-B14F-4D97-AF65-F5344CB8AC3E}">
        <p14:creationId xmlns="" xmlns:p14="http://schemas.microsoft.com/office/powerpoint/2010/main" val="2105340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7" name="TextBox 6"/>
          <p:cNvSpPr txBox="1"/>
          <p:nvPr userDrawn="1"/>
        </p:nvSpPr>
        <p:spPr>
          <a:xfrm>
            <a:off x="0" y="2420938"/>
            <a:ext cx="2723949" cy="28035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13" name="Picture 6" descr="1"/>
          <p:cNvPicPr preferRelativeResize="0">
            <a:picLocks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44462" y="265112"/>
            <a:ext cx="3508375" cy="121443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14" name="Прямая соединительная линия 13"/>
          <p:cNvCxnSpPr/>
          <p:nvPr userDrawn="1"/>
        </p:nvCxnSpPr>
        <p:spPr bwMode="auto">
          <a:xfrm>
            <a:off x="2926080" y="2420938"/>
            <a:ext cx="5643245"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79757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6" name="TextBox 5"/>
          <p:cNvSpPr txBox="1"/>
          <p:nvPr userDrawn="1"/>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7" name="Picture 6" descr="1"/>
          <p:cNvPicPr preferRelativeResize="0">
            <a:picLocks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userDrawn="1"/>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757790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3" name="TextBox 2"/>
          <p:cNvSpPr txBox="1"/>
          <p:nvPr userDrawn="1"/>
        </p:nvSpPr>
        <p:spPr>
          <a:xfrm>
            <a:off x="4144963" y="0"/>
            <a:ext cx="4999037" cy="6858000"/>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4" name="Picture 6" descr="1"/>
          <p:cNvPicPr preferRelativeResize="0">
            <a:picLocks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39725" y="2343150"/>
            <a:ext cx="3506788" cy="1214438"/>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5" name="TextBox 2"/>
          <p:cNvSpPr txBox="1">
            <a:spLocks noChangeArrowheads="1"/>
          </p:cNvSpPr>
          <p:nvPr userDrawn="1"/>
        </p:nvSpPr>
        <p:spPr bwMode="auto">
          <a:xfrm>
            <a:off x="4656138" y="2590800"/>
            <a:ext cx="42640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cs typeface="Arial" charset="0"/>
              </a:defRPr>
            </a:lvl1pPr>
            <a:lvl2pPr marL="742950" indent="-285750">
              <a:spcBef>
                <a:spcPct val="20000"/>
              </a:spcBef>
              <a:buChar char="–"/>
              <a:defRPr kumimoji="1" sz="2800">
                <a:solidFill>
                  <a:schemeClr val="tx1"/>
                </a:solidFill>
                <a:latin typeface="Arial" charset="0"/>
                <a:cs typeface="Arial" charset="0"/>
              </a:defRPr>
            </a:lvl2pPr>
            <a:lvl3pPr marL="1143000" indent="-228600">
              <a:spcBef>
                <a:spcPct val="20000"/>
              </a:spcBef>
              <a:buChar char="•"/>
              <a:defRPr kumimoji="1" sz="2400">
                <a:solidFill>
                  <a:schemeClr val="tx1"/>
                </a:solidFill>
                <a:latin typeface="Arial" charset="0"/>
                <a:cs typeface="Arial" charset="0"/>
              </a:defRPr>
            </a:lvl3pPr>
            <a:lvl4pPr marL="1600200" indent="-228600">
              <a:spcBef>
                <a:spcPct val="20000"/>
              </a:spcBef>
              <a:buChar char="–"/>
              <a:defRPr kumimoji="1" sz="2000">
                <a:solidFill>
                  <a:schemeClr val="tx1"/>
                </a:solidFill>
                <a:latin typeface="Arial" charset="0"/>
                <a:cs typeface="Arial" charset="0"/>
              </a:defRPr>
            </a:lvl4pPr>
            <a:lvl5pPr marL="2057400" indent="-22860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2800">
                <a:solidFill>
                  <a:schemeClr val="bg1"/>
                </a:solidFill>
              </a:rPr>
              <a:t>Спасибо за внимание!</a:t>
            </a:r>
          </a:p>
        </p:txBody>
      </p:sp>
    </p:spTree>
    <p:extLst>
      <p:ext uri="{BB962C8B-B14F-4D97-AF65-F5344CB8AC3E}">
        <p14:creationId xmlns="" xmlns:p14="http://schemas.microsoft.com/office/powerpoint/2010/main" val="3649027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437" r:id="rId1"/>
    <p:sldLayoutId id="2147485442" r:id="rId2"/>
    <p:sldLayoutId id="2147485457" r:id="rId3"/>
  </p:sldLayoutIdLst>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latin typeface="+mj-lt"/>
          <a:ea typeface="Arial" charset="0"/>
          <a:cs typeface="Arial" charset="0"/>
        </a:defRPr>
      </a:lvl1pPr>
      <a:lvl2pPr algn="ctr" rtl="0" eaLnBrk="0" fontAlgn="base" hangingPunct="0">
        <a:spcBef>
          <a:spcPct val="0"/>
        </a:spcBef>
        <a:spcAft>
          <a:spcPct val="0"/>
        </a:spcAft>
        <a:defRPr kumimoji="1" sz="4400">
          <a:solidFill>
            <a:schemeClr val="tx2"/>
          </a:solidFill>
          <a:latin typeface="Arial" charset="0"/>
          <a:ea typeface="Arial" charset="0"/>
          <a:cs typeface="Arial" charset="0"/>
        </a:defRPr>
      </a:lvl2pPr>
      <a:lvl3pPr algn="ctr" rtl="0" eaLnBrk="0" fontAlgn="base" hangingPunct="0">
        <a:spcBef>
          <a:spcPct val="0"/>
        </a:spcBef>
        <a:spcAft>
          <a:spcPct val="0"/>
        </a:spcAft>
        <a:defRPr kumimoji="1" sz="4400">
          <a:solidFill>
            <a:schemeClr val="tx2"/>
          </a:solidFill>
          <a:latin typeface="Arial" charset="0"/>
          <a:ea typeface="Arial" charset="0"/>
          <a:cs typeface="Arial" charset="0"/>
        </a:defRPr>
      </a:lvl3pPr>
      <a:lvl4pPr algn="ctr" rtl="0" eaLnBrk="0" fontAlgn="base" hangingPunct="0">
        <a:spcBef>
          <a:spcPct val="0"/>
        </a:spcBef>
        <a:spcAft>
          <a:spcPct val="0"/>
        </a:spcAft>
        <a:defRPr kumimoji="1" sz="4400">
          <a:solidFill>
            <a:schemeClr val="tx2"/>
          </a:solidFill>
          <a:latin typeface="Arial" charset="0"/>
          <a:ea typeface="Arial" charset="0"/>
          <a:cs typeface="Arial" charset="0"/>
        </a:defRPr>
      </a:lvl4pPr>
      <a:lvl5pPr algn="ctr" rtl="0" eaLnBrk="0" fontAlgn="base" hangingPunct="0">
        <a:spcBef>
          <a:spcPct val="0"/>
        </a:spcBef>
        <a:spcAft>
          <a:spcPct val="0"/>
        </a:spcAft>
        <a:defRPr kumimoji="1"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Arial" charset="0"/>
          <a:cs typeface="Arial" charset="0"/>
        </a:defRPr>
      </a:lvl1pPr>
      <a:lvl2pPr marL="742950" indent="-285750" algn="l" rtl="0" eaLnBrk="0" fontAlgn="base" hangingPunct="0">
        <a:spcBef>
          <a:spcPct val="20000"/>
        </a:spcBef>
        <a:spcAft>
          <a:spcPct val="0"/>
        </a:spcAft>
        <a:buChar char="–"/>
        <a:defRPr kumimoji="1" sz="28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Char char="•"/>
        <a:defRPr kumimoji="1"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Char char="–"/>
        <a:defRPr kumimoji="1" sz="20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Char char="»"/>
        <a:defRPr kumimoji="1" sz="20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144463" y="6232179"/>
            <a:ext cx="891291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cs typeface="Arial" charset="0"/>
              </a:defRPr>
            </a:lvl1pPr>
            <a:lvl2pPr marL="742950" indent="-285750">
              <a:spcBef>
                <a:spcPct val="20000"/>
              </a:spcBef>
              <a:buChar char="–"/>
              <a:defRPr kumimoji="1" sz="2800">
                <a:solidFill>
                  <a:schemeClr val="tx1"/>
                </a:solidFill>
                <a:latin typeface="Arial" charset="0"/>
                <a:cs typeface="Arial" charset="0"/>
              </a:defRPr>
            </a:lvl2pPr>
            <a:lvl3pPr marL="1143000" indent="-228600">
              <a:spcBef>
                <a:spcPct val="20000"/>
              </a:spcBef>
              <a:buChar char="•"/>
              <a:defRPr kumimoji="1" sz="2400">
                <a:solidFill>
                  <a:schemeClr val="tx1"/>
                </a:solidFill>
                <a:latin typeface="Arial" charset="0"/>
                <a:cs typeface="Arial" charset="0"/>
              </a:defRPr>
            </a:lvl3pPr>
            <a:lvl4pPr marL="1600200" indent="-228600">
              <a:spcBef>
                <a:spcPct val="20000"/>
              </a:spcBef>
              <a:buChar char="–"/>
              <a:defRPr kumimoji="1" sz="2000">
                <a:solidFill>
                  <a:schemeClr val="tx1"/>
                </a:solidFill>
                <a:latin typeface="Arial" charset="0"/>
                <a:cs typeface="Arial" charset="0"/>
              </a:defRPr>
            </a:lvl4pPr>
            <a:lvl5pPr marL="2057400" indent="-22860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1200" b="1" dirty="0" smtClean="0">
                <a:latin typeface="Times New Roman" panose="02020603050405020304" pitchFamily="18" charset="0"/>
                <a:cs typeface="Times New Roman" panose="02020603050405020304" pitchFamily="18" charset="0"/>
              </a:rPr>
              <a:t>2015г.</a:t>
            </a:r>
          </a:p>
          <a:p>
            <a:pPr algn="ctr" eaLnBrk="1" hangingPunct="1">
              <a:spcBef>
                <a:spcPct val="0"/>
              </a:spcBef>
              <a:buFontTx/>
              <a:buNone/>
            </a:pPr>
            <a:r>
              <a:rPr kumimoji="0" lang="en-US" altLang="ru-RU" sz="1200" b="1" dirty="0" smtClean="0">
                <a:latin typeface="Times New Roman" panose="02020603050405020304" pitchFamily="18" charset="0"/>
                <a:cs typeface="Times New Roman" panose="02020603050405020304" pitchFamily="18" charset="0"/>
              </a:rPr>
              <a:t>www.goszakaz.ranepa.ru</a:t>
            </a:r>
            <a:endParaRPr kumimoji="0" lang="ru-RU" altLang="ru-RU" sz="1200" b="1" dirty="0">
              <a:latin typeface="Times New Roman" panose="02020603050405020304" pitchFamily="18" charset="0"/>
              <a:cs typeface="Times New Roman" panose="02020603050405020304" pitchFamily="18" charset="0"/>
            </a:endParaRPr>
          </a:p>
        </p:txBody>
      </p:sp>
      <p:cxnSp>
        <p:nvCxnSpPr>
          <p:cNvPr id="5" name="Прямая соединительная линия 4"/>
          <p:cNvCxnSpPr/>
          <p:nvPr/>
        </p:nvCxnSpPr>
        <p:spPr bwMode="auto">
          <a:xfrm>
            <a:off x="2032000" y="3118436"/>
            <a:ext cx="5643245"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126" name="Прямоугольник 1"/>
          <p:cNvSpPr>
            <a:spLocks noChangeArrowheads="1"/>
          </p:cNvSpPr>
          <p:nvPr/>
        </p:nvSpPr>
        <p:spPr bwMode="auto">
          <a:xfrm>
            <a:off x="1808501" y="3420378"/>
            <a:ext cx="6131293"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cs typeface="Arial" charset="0"/>
              </a:defRPr>
            </a:lvl1pPr>
            <a:lvl2pPr marL="742950" indent="-285750">
              <a:spcBef>
                <a:spcPct val="20000"/>
              </a:spcBef>
              <a:buChar char="–"/>
              <a:defRPr kumimoji="1" sz="2800">
                <a:solidFill>
                  <a:schemeClr val="tx1"/>
                </a:solidFill>
                <a:latin typeface="Arial" charset="0"/>
                <a:cs typeface="Arial" charset="0"/>
              </a:defRPr>
            </a:lvl2pPr>
            <a:lvl3pPr marL="1143000" indent="-228600">
              <a:spcBef>
                <a:spcPct val="20000"/>
              </a:spcBef>
              <a:buChar char="•"/>
              <a:defRPr kumimoji="1" sz="2400">
                <a:solidFill>
                  <a:schemeClr val="tx1"/>
                </a:solidFill>
                <a:latin typeface="Arial" charset="0"/>
                <a:cs typeface="Arial" charset="0"/>
              </a:defRPr>
            </a:lvl3pPr>
            <a:lvl4pPr marL="1600200" indent="-228600">
              <a:spcBef>
                <a:spcPct val="20000"/>
              </a:spcBef>
              <a:buChar char="–"/>
              <a:defRPr kumimoji="1" sz="2000">
                <a:solidFill>
                  <a:schemeClr val="tx1"/>
                </a:solidFill>
                <a:latin typeface="Arial" charset="0"/>
                <a:cs typeface="Arial" charset="0"/>
              </a:defRPr>
            </a:lvl4pPr>
            <a:lvl5pPr marL="2057400" indent="-22860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endParaRPr lang="ru-RU" sz="18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ru-RU" sz="1800" b="1" dirty="0" smtClean="0">
              <a:latin typeface="Times New Roman" panose="02020603050405020304" pitchFamily="18" charset="0"/>
              <a:cs typeface="Times New Roman" panose="02020603050405020304" pitchFamily="18" charset="0"/>
            </a:endParaRPr>
          </a:p>
          <a:p>
            <a:pPr eaLnBrk="1" hangingPunct="1">
              <a:spcBef>
                <a:spcPct val="0"/>
              </a:spcBef>
              <a:buFontTx/>
              <a:buNone/>
            </a:pPr>
            <a:endParaRPr lang="ru-RU" altLang="ru-RU" sz="1800" b="1" dirty="0" smtClean="0"/>
          </a:p>
        </p:txBody>
      </p:sp>
      <p:sp>
        <p:nvSpPr>
          <p:cNvPr id="9" name="Прямоугольник 8"/>
          <p:cNvSpPr/>
          <p:nvPr/>
        </p:nvSpPr>
        <p:spPr>
          <a:xfrm>
            <a:off x="4133391" y="272510"/>
            <a:ext cx="4435934" cy="923330"/>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Центр развития конкурентной политики </a:t>
            </a:r>
          </a:p>
          <a:p>
            <a:r>
              <a:rPr lang="ru-RU" dirty="0" smtClean="0">
                <a:latin typeface="Times New Roman" panose="02020603050405020304" pitchFamily="18" charset="0"/>
                <a:cs typeface="Times New Roman" panose="02020603050405020304" pitchFamily="18" charset="0"/>
              </a:rPr>
              <a:t>и государственного заказа </a:t>
            </a:r>
          </a:p>
          <a:p>
            <a:r>
              <a:rPr lang="ru-RU" dirty="0" smtClean="0">
                <a:latin typeface="Times New Roman" panose="02020603050405020304" pitchFamily="18" charset="0"/>
                <a:cs typeface="Times New Roman" panose="02020603050405020304" pitchFamily="18" charset="0"/>
              </a:rPr>
              <a:t>Института ВШГУ</a:t>
            </a:r>
            <a:endParaRPr lang="ru-RU"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158444" y="1579267"/>
            <a:ext cx="7528356" cy="1631216"/>
          </a:xfrm>
          <a:prstGeom prst="rect">
            <a:avLst/>
          </a:prstGeom>
        </p:spPr>
        <p:txBody>
          <a:bodyPr wrap="square">
            <a:spAutoFit/>
          </a:bodyPr>
          <a:lstStyle/>
          <a:p>
            <a:pPr algn="ctr"/>
            <a:r>
              <a:rPr lang="ru-RU" sz="2400" b="1" dirty="0" smtClean="0"/>
              <a:t>Антикризисные меры Правительства Российской Федерации в 2015 году в сфере государственных закупок для малого и среднего бизнеса</a:t>
            </a:r>
            <a:endParaRPr lang="ru-RU" sz="28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300087" y="3721834"/>
            <a:ext cx="7528356" cy="892552"/>
          </a:xfrm>
          <a:prstGeom prst="rect">
            <a:avLst/>
          </a:prstGeom>
        </p:spPr>
        <p:txBody>
          <a:bodyPr wrap="square">
            <a:spAutoFit/>
          </a:bodyPr>
          <a:lstStyle/>
          <a:p>
            <a:pPr algn="ctr"/>
            <a:r>
              <a:rPr lang="ru-RU" sz="2400" b="1" dirty="0" smtClean="0"/>
              <a:t>Баранов Николай Валерьевич</a:t>
            </a:r>
          </a:p>
          <a:p>
            <a:pPr algn="ct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0847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1446550"/>
          </a:xfrm>
          <a:prstGeom prst="rect">
            <a:avLst/>
          </a:prstGeom>
        </p:spPr>
        <p:txBody>
          <a:bodyPr wrap="square">
            <a:spAutoFit/>
          </a:bodyPr>
          <a:lstStyle/>
          <a:p>
            <a:pPr marL="0" lvl="4" algn="ctr"/>
            <a:r>
              <a:rPr lang="ru-RU" sz="1200" dirty="0" smtClean="0"/>
              <a:t>Постановление </a:t>
            </a:r>
            <a:r>
              <a:rPr lang="ru-RU" sz="1200" dirty="0" smtClean="0"/>
              <a:t>Правительства РФ от 28 апреля 2015 г. N 405 "Об утверждении Правил осуществления заказчиком в 2015 году реструктуризации задолженностей коммерческих банков, возникших в связи с предъявлением требований к исполнению банковских гарантий, предоставленных в качестве обеспечения исполнения контрактов"</a:t>
            </a:r>
          </a:p>
          <a:p>
            <a:pPr algn="ctr"/>
            <a:endParaRPr lang="ru-RU" sz="2800"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15153" y="1557241"/>
            <a:ext cx="8724452" cy="5016758"/>
          </a:xfrm>
          <a:prstGeom prst="rect">
            <a:avLst/>
          </a:prstGeom>
        </p:spPr>
        <p:txBody>
          <a:bodyPr wrap="square">
            <a:spAutoFit/>
          </a:bodyPr>
          <a:lstStyle/>
          <a:p>
            <a:r>
              <a:rPr lang="ru-RU" sz="1600" dirty="0" smtClean="0"/>
              <a:t>Распространяется на государственные </a:t>
            </a:r>
            <a:r>
              <a:rPr lang="ru-RU" sz="1600" dirty="0" smtClean="0"/>
              <a:t>и </a:t>
            </a:r>
            <a:r>
              <a:rPr lang="ru-RU" sz="1600" dirty="0" smtClean="0"/>
              <a:t>муниципальные контракты, гражданско-правовые договора </a:t>
            </a:r>
            <a:r>
              <a:rPr lang="ru-RU" sz="1600" dirty="0" smtClean="0"/>
              <a:t>бюджетных учреждений, заключенных до дня вступления в </a:t>
            </a:r>
            <a:r>
              <a:rPr lang="ru-RU" sz="1600" dirty="0" smtClean="0"/>
              <a:t>силу закона 44-ФЗ.</a:t>
            </a:r>
            <a:endParaRPr lang="ru-RU" sz="1600" dirty="0" smtClean="0"/>
          </a:p>
          <a:p>
            <a:r>
              <a:rPr lang="ru-RU" sz="1600" dirty="0" smtClean="0"/>
              <a:t>Под реструктуризацией задолженности по банковской гарантии понимается изменение первичных обязательств на иные обязательства, предусматривающие другие способы исполнения обязательств, выраженные в установлении графика поэтапного погашения такой задолженности.</a:t>
            </a:r>
          </a:p>
          <a:p>
            <a:r>
              <a:rPr lang="ru-RU" sz="1600" dirty="0" smtClean="0"/>
              <a:t>Перечислены условия реструктуризации задолженности. Предусматривается поэтапное погашение задолженности коммерческих банков по банковским гарантиям в течение 2015 г. равными долями, перечисляемыми заказчику ежемесячно, за исключением задолженностей, компенсирующих размер выплаченного аванса.</a:t>
            </a:r>
          </a:p>
          <a:p>
            <a:r>
              <a:rPr lang="ru-RU" sz="1600" dirty="0" smtClean="0"/>
              <a:t>Решение о реструктуризации задолженности принимается на основании обращения коммерческого банка, которому заказчиком направлено требование об уплате денежной суммы по банковской гарантии.</a:t>
            </a:r>
          </a:p>
          <a:p>
            <a:r>
              <a:rPr lang="ru-RU" sz="1600" dirty="0" smtClean="0"/>
              <a:t>Заказчик рассматривает обращение коммерческого банка в течение 10 рабочих дней.</a:t>
            </a:r>
          </a:p>
          <a:p>
            <a:r>
              <a:rPr lang="ru-RU" sz="1600" dirty="0" smtClean="0"/>
              <a:t>При положительном решении заключается соглашение о реструктуризации задолженности. Приведены требования к его содержанию. Оно подписывается на год.</a:t>
            </a:r>
          </a:p>
          <a:p>
            <a:r>
              <a:rPr lang="ru-RU" sz="1600" dirty="0" smtClean="0"/>
              <a:t>Приведена формула для расчета суммы задолженности, подлежащей реструктуризации.</a:t>
            </a:r>
          </a:p>
          <a:p>
            <a:r>
              <a:rPr lang="ru-RU" sz="1600" dirty="0" smtClean="0"/>
              <a:t>Данная мера позволит снизить риск потери коммерческими банками ликвидности в связи с исполнением требований по банковским гарантиям в крупном размере.</a:t>
            </a:r>
            <a:endParaRPr lang="ru-RU" sz="1600" dirty="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4145280"/>
        </p:xfrm>
        <a:graphic>
          <a:graphicData uri="http://schemas.openxmlformats.org/drawingml/2006/table">
            <a:tbl>
              <a:tblPr firstRow="1" bandRow="1">
                <a:tableStyleId>{5C22544A-7EE6-4342-B048-85BDC9FD1C3A}</a:tableStyleId>
              </a:tblPr>
              <a:tblGrid>
                <a:gridCol w="4927001"/>
                <a:gridCol w="1721224"/>
                <a:gridCol w="2495775"/>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1.4. Введение ограничений на допуск товаров, происходящих из иностранных государств, при наличии 2 и более заявок на поставку товара российского производства (в сфере лекарственных средств) и на допуск отдельных видов медицинских изделий, происходящих из иностранных государств, при осуществлении закупок для обеспечения государственных и муниципальных нужд</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smtClean="0"/>
                    </a:p>
                    <a:p>
                      <a:endParaRPr lang="ru-RU" sz="1600" dirty="0"/>
                    </a:p>
                  </a:txBody>
                  <a:tcPr/>
                </a:tc>
                <a:tc>
                  <a:txBody>
                    <a:bodyPr/>
                    <a:lstStyle/>
                    <a:p>
                      <a:pPr algn="l"/>
                      <a:r>
                        <a:rPr lang="ru-RU" sz="1600" dirty="0" smtClean="0">
                          <a:solidFill>
                            <a:srgbClr val="000000"/>
                          </a:solidFill>
                        </a:rPr>
                        <a:t>Повышение эффективности использования государственного спроса в интересах российской промышленности</a:t>
                      </a:r>
                    </a:p>
                    <a:p>
                      <a:pPr algn="l"/>
                      <a:endParaRPr lang="ru-RU" sz="1600" dirty="0"/>
                    </a:p>
                  </a:txBody>
                  <a:tcPr/>
                </a:tc>
                <a:tc>
                  <a:txBody>
                    <a:bodyPr/>
                    <a:lstStyle/>
                    <a:p>
                      <a:r>
                        <a:rPr lang="ru-RU" sz="1600" b="0" kern="1200" baseline="0" dirty="0" smtClean="0">
                          <a:solidFill>
                            <a:schemeClr val="dk1"/>
                          </a:solidFill>
                          <a:latin typeface="+mn-lt"/>
                          <a:ea typeface="+mn-ea"/>
                          <a:cs typeface="+mn-cs"/>
                        </a:rPr>
                        <a:t>Постановление Правительства РФ от 5 февраля 2015 г. N 102</a:t>
                      </a:r>
                      <a:br>
                        <a:rPr lang="ru-RU" sz="1600" b="0" kern="1200" baseline="0" dirty="0" smtClean="0">
                          <a:solidFill>
                            <a:schemeClr val="dk1"/>
                          </a:solidFill>
                          <a:latin typeface="+mn-lt"/>
                          <a:ea typeface="+mn-ea"/>
                          <a:cs typeface="+mn-cs"/>
                        </a:rPr>
                      </a:br>
                      <a:r>
                        <a:rPr lang="ru-RU" sz="1600" b="0" kern="1200" baseline="0" dirty="0" smtClean="0">
                          <a:solidFill>
                            <a:schemeClr val="dk1"/>
                          </a:solidFill>
                          <a:latin typeface="+mn-lt"/>
                          <a:ea typeface="+mn-ea"/>
                          <a:cs typeface="+mn-cs"/>
                        </a:rPr>
                        <a:t>"Об установлении ограничения допуска отдельных видов медицинских изделий, происходящих из иностранных государств, для целей осуществления закупок для обеспечения государственных и муниципальных нужд"</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830997"/>
          </a:xfrm>
          <a:prstGeom prst="rect">
            <a:avLst/>
          </a:prstGeom>
        </p:spPr>
        <p:txBody>
          <a:bodyPr wrap="square">
            <a:spAutoFit/>
          </a:bodyPr>
          <a:lstStyle/>
          <a:p>
            <a:pPr marL="0" lvl="4" algn="ctr"/>
            <a:r>
              <a:rPr lang="ru-RU" sz="1200" dirty="0" smtClean="0">
                <a:solidFill>
                  <a:schemeClr val="dk1"/>
                </a:solidFill>
              </a:rPr>
              <a:t>Постановление Правительства РФ от 5 февраля 2015 г. N 102</a:t>
            </a:r>
            <a:br>
              <a:rPr lang="ru-RU" sz="1200" dirty="0" smtClean="0">
                <a:solidFill>
                  <a:schemeClr val="dk1"/>
                </a:solidFill>
              </a:rPr>
            </a:br>
            <a:r>
              <a:rPr lang="ru-RU" sz="1200" dirty="0" smtClean="0">
                <a:solidFill>
                  <a:schemeClr val="dk1"/>
                </a:solidFill>
              </a:rPr>
              <a:t>"Об установлении ограничения допуска отдельных видов медицинских изделий, происходящих из иностранных государств, для целей осуществления закупок для обеспечения государственных и муниципальных нужд"</a:t>
            </a:r>
            <a:endParaRPr lang="ru-RU" sz="2800"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15153" y="1481935"/>
            <a:ext cx="8724452" cy="5509200"/>
          </a:xfrm>
          <a:prstGeom prst="rect">
            <a:avLst/>
          </a:prstGeom>
        </p:spPr>
        <p:txBody>
          <a:bodyPr wrap="square">
            <a:spAutoFit/>
          </a:bodyPr>
          <a:lstStyle/>
          <a:p>
            <a:r>
              <a:rPr lang="ru-RU" sz="1600" dirty="0" smtClean="0"/>
              <a:t>1. </a:t>
            </a:r>
            <a:r>
              <a:rPr lang="ru-RU" sz="1600" dirty="0" smtClean="0"/>
              <a:t>Утвержден перечень.</a:t>
            </a:r>
            <a:endParaRPr lang="ru-RU" sz="1600" dirty="0" smtClean="0"/>
          </a:p>
          <a:p>
            <a:r>
              <a:rPr lang="ru-RU" sz="1600" dirty="0" smtClean="0"/>
              <a:t>2. </a:t>
            </a:r>
            <a:r>
              <a:rPr lang="ru-RU" sz="1600" dirty="0" smtClean="0"/>
              <a:t>Заказчик </a:t>
            </a:r>
            <a:r>
              <a:rPr lang="ru-RU" sz="1600" dirty="0" smtClean="0"/>
              <a:t>отклоняет все заявки, содержащие предложения о поставке медицинских изделий, происходящих из иностранных государств, за исключением Республики Армения, Республики Белоруссия и Республики Казахстан, при условии, что на участие в определении поставщика подано не менее 2 удовлетворяющих требованиям документации о закупке заявок, которые одновременно:</a:t>
            </a:r>
          </a:p>
          <a:p>
            <a:r>
              <a:rPr lang="ru-RU" sz="1600" dirty="0" smtClean="0"/>
              <a:t>- содержат </a:t>
            </a:r>
            <a:r>
              <a:rPr lang="ru-RU" sz="1600" dirty="0" smtClean="0"/>
              <a:t>предложения о поставке одного или нескольких видов медицинских изделий, включенных в перечень, страной происхождения которых является </a:t>
            </a:r>
            <a:r>
              <a:rPr lang="ru-RU" sz="1600" dirty="0" smtClean="0"/>
              <a:t>РФ, </a:t>
            </a:r>
            <a:r>
              <a:rPr lang="ru-RU" sz="1600" dirty="0" smtClean="0"/>
              <a:t>Республика Армения, Республика Белоруссия или Республика Казахстан;</a:t>
            </a:r>
          </a:p>
          <a:p>
            <a:r>
              <a:rPr lang="ru-RU" sz="1600" dirty="0" smtClean="0"/>
              <a:t>- не </a:t>
            </a:r>
            <a:r>
              <a:rPr lang="ru-RU" sz="1600" dirty="0" smtClean="0"/>
              <a:t>содержат предложений о поставке одного и того же вида медицинского изделия одного производителя.</a:t>
            </a:r>
          </a:p>
          <a:p>
            <a:r>
              <a:rPr lang="ru-RU" sz="1600" dirty="0" smtClean="0"/>
              <a:t>3. Подтверждением страны происхождения медицинских </a:t>
            </a:r>
            <a:r>
              <a:rPr lang="ru-RU" sz="1600" dirty="0" smtClean="0"/>
              <a:t>изделий является </a:t>
            </a:r>
            <a:r>
              <a:rPr lang="ru-RU" sz="1600" dirty="0" smtClean="0"/>
              <a:t>сертификат о происхождении товара, выдаваемый уполномоченным органом (организацией) </a:t>
            </a:r>
            <a:r>
              <a:rPr lang="ru-RU" sz="1600" dirty="0" smtClean="0"/>
              <a:t>РФ, </a:t>
            </a:r>
            <a:r>
              <a:rPr lang="ru-RU" sz="1600" dirty="0" smtClean="0"/>
              <a:t>Республики Армения, Республики Белоруссия или Республики Казахстан по </a:t>
            </a:r>
            <a:r>
              <a:rPr lang="ru-RU" sz="1600" dirty="0" smtClean="0"/>
              <a:t> установленной форме.</a:t>
            </a:r>
            <a:endParaRPr lang="ru-RU" sz="1600" dirty="0" smtClean="0"/>
          </a:p>
          <a:p>
            <a:r>
              <a:rPr lang="ru-RU" sz="1600" dirty="0" smtClean="0"/>
              <a:t>4. </a:t>
            </a:r>
            <a:r>
              <a:rPr lang="ru-RU" sz="1600" dirty="0" smtClean="0"/>
              <a:t>Не </a:t>
            </a:r>
            <a:r>
              <a:rPr lang="ru-RU" sz="1600" dirty="0" smtClean="0"/>
              <a:t>применяются в следующих случаях:</a:t>
            </a:r>
          </a:p>
          <a:p>
            <a:r>
              <a:rPr lang="ru-RU" sz="1600" dirty="0" smtClean="0"/>
              <a:t>- в </a:t>
            </a:r>
            <a:r>
              <a:rPr lang="ru-RU" sz="1600" dirty="0" smtClean="0"/>
              <a:t>определении поставщика закрытым способом, осуществленные до вступления в силу настоящего </a:t>
            </a:r>
            <a:r>
              <a:rPr lang="ru-RU" sz="1600" dirty="0" smtClean="0"/>
              <a:t>постановления;</a:t>
            </a:r>
          </a:p>
          <a:p>
            <a:r>
              <a:rPr lang="ru-RU" sz="1600" dirty="0" smtClean="0"/>
              <a:t>- дипломатическими представительствами и консульскими учреждениями РФ, торговыми представительствами РФ и официальными представительствами РФ при международных организациях для обеспечения своей деятельности на территории иностранного государства.</a:t>
            </a:r>
            <a:endParaRPr lang="ru-RU" sz="1600" dirty="0" smtClean="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4363720"/>
        </p:xfrm>
        <a:graphic>
          <a:graphicData uri="http://schemas.openxmlformats.org/drawingml/2006/table">
            <a:tbl>
              <a:tblPr firstRow="1" bandRow="1">
                <a:tableStyleId>{5C22544A-7EE6-4342-B048-85BDC9FD1C3A}</a:tableStyleId>
              </a:tblPr>
              <a:tblGrid>
                <a:gridCol w="4636545"/>
                <a:gridCol w="2979868"/>
                <a:gridCol w="1527587"/>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2. Предоставление Правительству Российской Федерации полномочий по установлению особенностей планирования и осуществления закупок импортного оборудования, работ, услуг за рубежом, в том числе в рамках крупных инвестиционных проектов, реализуемых государственными организациями и акционерными обществами, доля участия Российской Федерации в которых составляет более 50 процентов, либо инвестиционных проектов, которым оказываются меры государственной поддержки</a:t>
                      </a:r>
                    </a:p>
                    <a:p>
                      <a:endParaRPr lang="ru-RU" sz="1400" dirty="0"/>
                    </a:p>
                  </a:txBody>
                  <a:tcPr/>
                </a:tc>
                <a:tc>
                  <a:txBody>
                    <a:bodyPr/>
                    <a:lstStyle/>
                    <a:p>
                      <a:pPr algn="l"/>
                      <a:r>
                        <a:rPr lang="ru-RU" sz="1600" dirty="0" smtClean="0">
                          <a:solidFill>
                            <a:srgbClr val="000000"/>
                          </a:solidFill>
                        </a:rPr>
                        <a:t>Разработка и опубликование планов закупок на весь срок инвестиционного проекта. Установление требований к закупаемым для реализации проекта товарам, работам, услугам.</a:t>
                      </a:r>
                    </a:p>
                    <a:p>
                      <a:pPr algn="l"/>
                      <a:r>
                        <a:rPr lang="ru-RU" sz="1600" dirty="0" smtClean="0">
                          <a:solidFill>
                            <a:srgbClr val="000000"/>
                          </a:solidFill>
                        </a:rPr>
                        <a:t>Проведение конференций российских поставщиков с целью разъяснения им технологических требований и передачи технологий, а также предоставление российским производителям необходимых для начала производства ресурсов</a:t>
                      </a:r>
                    </a:p>
                  </a:txBody>
                  <a:tcPr/>
                </a:tc>
                <a:tc>
                  <a:txBody>
                    <a:bodyPr/>
                    <a:lstStyle/>
                    <a:p>
                      <a:r>
                        <a:rPr lang="ru-RU" sz="1600" dirty="0" smtClean="0"/>
                        <a:t>Проект изменений в</a:t>
                      </a:r>
                      <a:r>
                        <a:rPr lang="ru-RU" sz="1600" baseline="0" dirty="0" smtClean="0"/>
                        <a:t> 44-ФЗ и 223-ФЗ от 08-05-2015г. на согласовании</a:t>
                      </a:r>
                      <a:endParaRPr lang="ru-RU" sz="1600" dirty="0"/>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3139440"/>
        </p:xfrm>
        <a:graphic>
          <a:graphicData uri="http://schemas.openxmlformats.org/drawingml/2006/table">
            <a:tbl>
              <a:tblPr firstRow="1" bandRow="1">
                <a:tableStyleId>{5C22544A-7EE6-4342-B048-85BDC9FD1C3A}</a:tableStyleId>
              </a:tblPr>
              <a:tblGrid>
                <a:gridCol w="4927001"/>
                <a:gridCol w="2721685"/>
                <a:gridCol w="1495314"/>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2.1. Подготовка предложений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предусматривающих механизм заключения долгосрочных государственных контрактов с условиями создания и развития российского производства соответствующей продукции	</a:t>
                      </a:r>
                    </a:p>
                    <a:p>
                      <a:endParaRPr lang="ru-RU" sz="1400" dirty="0"/>
                    </a:p>
                  </a:txBody>
                  <a:tcPr/>
                </a:tc>
                <a:tc>
                  <a:txBody>
                    <a:bodyPr/>
                    <a:lstStyle/>
                    <a:p>
                      <a:pPr algn="l"/>
                      <a:r>
                        <a:rPr lang="ru-RU" sz="1600" dirty="0" smtClean="0">
                          <a:solidFill>
                            <a:srgbClr val="000000"/>
                          </a:solidFill>
                        </a:rPr>
                        <a:t>Расширение объема производства промышленной продукции</a:t>
                      </a:r>
                    </a:p>
                  </a:txBody>
                  <a:tcPr/>
                </a:tc>
                <a:tc>
                  <a:txBody>
                    <a:bodyPr/>
                    <a:lstStyle/>
                    <a:p>
                      <a:r>
                        <a:rPr lang="ru-RU" sz="1600" dirty="0" smtClean="0"/>
                        <a:t>Доклад в Правительство РФ, проект внесения изменений в 44-ФЗ и 223-ФЗ от 08-05-2015г. на</a:t>
                      </a:r>
                      <a:r>
                        <a:rPr lang="ru-RU" sz="1600" baseline="0" dirty="0" smtClean="0"/>
                        <a:t> согласовании</a:t>
                      </a:r>
                      <a:endParaRPr lang="ru-RU" sz="1600" dirty="0"/>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2138680"/>
        </p:xfrm>
        <a:graphic>
          <a:graphicData uri="http://schemas.openxmlformats.org/drawingml/2006/table">
            <a:tbl>
              <a:tblPr firstRow="1" bandRow="1">
                <a:tableStyleId>{5C22544A-7EE6-4342-B048-85BDC9FD1C3A}</a:tableStyleId>
              </a:tblPr>
              <a:tblGrid>
                <a:gridCol w="4927001"/>
                <a:gridCol w="2829262"/>
                <a:gridCol w="1387737"/>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2.2. Расширение возможностей доступа малых и средних предприятий к закупкам, осуществляемым в соответствии с Федеральным законом "О закупках товаров, работ, услуг отдельными видами юридических лиц"</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smtClean="0"/>
                    </a:p>
                    <a:p>
                      <a:endParaRPr lang="ru-RU" sz="1400" dirty="0"/>
                    </a:p>
                  </a:txBody>
                  <a:tcPr/>
                </a:tc>
                <a:tc>
                  <a:txBody>
                    <a:bodyPr/>
                    <a:lstStyle/>
                    <a:p>
                      <a:pPr algn="l"/>
                      <a:r>
                        <a:rPr lang="ru-RU" sz="1600" dirty="0" smtClean="0">
                          <a:solidFill>
                            <a:srgbClr val="000000"/>
                          </a:solidFill>
                        </a:rPr>
                        <a:t>Увеличение спроса на продукцию малых и средних предприятий</a:t>
                      </a:r>
                    </a:p>
                  </a:txBody>
                  <a:tcPr/>
                </a:tc>
                <a:tc>
                  <a:txBody>
                    <a:bodyPr/>
                    <a:lstStyle/>
                    <a:p>
                      <a:r>
                        <a:rPr lang="ru-RU" sz="1600" dirty="0" smtClean="0"/>
                        <a:t>Проект внесения </a:t>
                      </a:r>
                      <a:r>
                        <a:rPr lang="ru-RU" sz="1600" baseline="0" dirty="0" smtClean="0"/>
                        <a:t> и</a:t>
                      </a:r>
                      <a:r>
                        <a:rPr lang="ru-RU" sz="1600" dirty="0" smtClean="0"/>
                        <a:t>зменений в 223-ФЗ</a:t>
                      </a:r>
                      <a:endParaRPr lang="ru-RU" sz="1600" dirty="0"/>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2626360"/>
        </p:xfrm>
        <a:graphic>
          <a:graphicData uri="http://schemas.openxmlformats.org/drawingml/2006/table">
            <a:tbl>
              <a:tblPr firstRow="1" bandRow="1">
                <a:tableStyleId>{5C22544A-7EE6-4342-B048-85BDC9FD1C3A}</a:tableStyleId>
              </a:tblPr>
              <a:tblGrid>
                <a:gridCol w="4927001"/>
                <a:gridCol w="2829262"/>
                <a:gridCol w="1387737"/>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3. Увеличение в 2 раза предельных значений выручки от реализации товаров (работ, услуг) для отнесения хозяйствующих субъектов к категории субъектов малого или среднего предпринимательства: для </a:t>
                      </a:r>
                      <a:r>
                        <a:rPr lang="ru-RU" sz="1600" dirty="0" err="1" smtClean="0"/>
                        <a:t>микропредприятий</a:t>
                      </a:r>
                      <a:r>
                        <a:rPr lang="ru-RU" sz="1600" dirty="0" smtClean="0"/>
                        <a:t> - с 60 до 120 млн. рублей; для малых предприятий - с 400 до 800 млн. рублей; для средних предприятий - с 1 до 2 млрд. рублей</a:t>
                      </a:r>
                    </a:p>
                    <a:p>
                      <a:endParaRPr lang="ru-RU" sz="1400" dirty="0"/>
                    </a:p>
                  </a:txBody>
                  <a:tcPr/>
                </a:tc>
                <a:tc>
                  <a:txBody>
                    <a:bodyPr/>
                    <a:lstStyle/>
                    <a:p>
                      <a:r>
                        <a:rPr lang="ru-RU" sz="1600" dirty="0" smtClean="0"/>
                        <a:t>Расширение участия быстрорастущих малых и средних предприятий в государственных и муниципальных программах поддержки</a:t>
                      </a:r>
                      <a:endParaRPr lang="ru-RU" sz="1600" dirty="0">
                        <a:solidFill>
                          <a:srgbClr val="000000"/>
                        </a:solidFill>
                      </a:endParaRPr>
                    </a:p>
                  </a:txBody>
                  <a:tcPr/>
                </a:tc>
                <a:tc>
                  <a:txBody>
                    <a:bodyPr/>
                    <a:lstStyle/>
                    <a:p>
                      <a:r>
                        <a:rPr lang="ru-RU" sz="1600" dirty="0" smtClean="0"/>
                        <a:t>Проект</a:t>
                      </a:r>
                      <a:r>
                        <a:rPr lang="ru-RU" sz="1600" baseline="0" dirty="0" smtClean="0"/>
                        <a:t> постановления  Правительства РФ (ПП 101 от 09.02.2013г.  - отменит)</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53788" y="1655160"/>
          <a:ext cx="9090213" cy="4876800"/>
        </p:xfrm>
        <a:graphic>
          <a:graphicData uri="http://schemas.openxmlformats.org/drawingml/2006/table">
            <a:tbl>
              <a:tblPr firstRow="1" bandRow="1">
                <a:tableStyleId>{5C22544A-7EE6-4342-B048-85BDC9FD1C3A}</a:tableStyleId>
              </a:tblPr>
              <a:tblGrid>
                <a:gridCol w="4163210"/>
                <a:gridCol w="1882588"/>
                <a:gridCol w="3044415"/>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4. Продление на 2015 год программы </a:t>
                      </a:r>
                      <a:r>
                        <a:rPr lang="ru-RU" sz="1600" dirty="0" err="1" smtClean="0"/>
                        <a:t>софинансирования</a:t>
                      </a:r>
                      <a:r>
                        <a:rPr lang="ru-RU" sz="1600" dirty="0" smtClean="0"/>
                        <a:t> из федерального бюджета закупок субъектами Российской Федерации автобусов и техники для жилищно-коммунального хозяйства, работающих на газомоторном топливе</a:t>
                      </a:r>
                    </a:p>
                  </a:txBody>
                  <a:tcPr/>
                </a:tc>
                <a:tc>
                  <a:txBody>
                    <a:bodyPr/>
                    <a:lstStyle/>
                    <a:p>
                      <a:r>
                        <a:rPr lang="ru-RU" sz="1600" dirty="0" smtClean="0"/>
                        <a:t>Стимулирование спроса на автомобильную технику</a:t>
                      </a:r>
                      <a:endParaRPr lang="ru-RU" sz="1600"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kern="1200" baseline="0" dirty="0" smtClean="0">
                          <a:solidFill>
                            <a:schemeClr val="dk1"/>
                          </a:solidFill>
                          <a:latin typeface="+mn-lt"/>
                          <a:ea typeface="+mn-ea"/>
                          <a:cs typeface="+mn-cs"/>
                        </a:rPr>
                        <a:t>Постановление Правительства РФ от 17 марта 2015 г. N 242</a:t>
                      </a:r>
                      <a:br>
                        <a:rPr lang="ru-RU" sz="1600" b="0" kern="1200" baseline="0" dirty="0" smtClean="0">
                          <a:solidFill>
                            <a:schemeClr val="dk1"/>
                          </a:solidFill>
                          <a:latin typeface="+mn-lt"/>
                          <a:ea typeface="+mn-ea"/>
                          <a:cs typeface="+mn-cs"/>
                        </a:rPr>
                      </a:br>
                      <a:r>
                        <a:rPr lang="ru-RU" sz="1600" b="0" kern="1200" baseline="0" dirty="0" smtClean="0">
                          <a:solidFill>
                            <a:schemeClr val="dk1"/>
                          </a:solidFill>
                          <a:latin typeface="+mn-lt"/>
                          <a:ea typeface="+mn-ea"/>
                          <a:cs typeface="+mn-cs"/>
                        </a:rPr>
                        <a:t>"О предоставлении субсидий на закупку автобусов и техники для жилищно-коммунального хозяйства, работающих на газомоторном топливе, в рамках подпрограммы "Автомобильная промышленность" государственной программы Российской Федерации "Развитие промышленности и повышение ее конкурентоспособности"</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4119880"/>
        </p:xfrm>
        <a:graphic>
          <a:graphicData uri="http://schemas.openxmlformats.org/drawingml/2006/table">
            <a:tbl>
              <a:tblPr firstRow="1" bandRow="1">
                <a:tableStyleId>{5C22544A-7EE6-4342-B048-85BDC9FD1C3A}</a:tableStyleId>
              </a:tblPr>
              <a:tblGrid>
                <a:gridCol w="4927001"/>
                <a:gridCol w="2829262"/>
                <a:gridCol w="1387737"/>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4.1. Расширение мер поддержки малых инновационных предприятий, в том числе:	</a:t>
                      </a:r>
                    </a:p>
                    <a:p>
                      <a:endParaRPr lang="ru-RU" sz="1600" dirty="0" smtClean="0"/>
                    </a:p>
                    <a:p>
                      <a:r>
                        <a:rPr lang="ru-RU" sz="1600" dirty="0" smtClean="0"/>
                        <a:t>предоставление грантов малым инновационным предприятиям на финансовое обеспечение инновационных проектов, имеющих перспективу коммерциализации;	</a:t>
                      </a:r>
                    </a:p>
                    <a:p>
                      <a:endParaRPr lang="ru-RU" sz="1600" dirty="0" smtClean="0"/>
                    </a:p>
                    <a:p>
                      <a:r>
                        <a:rPr lang="ru-RU" sz="1600" dirty="0" smtClean="0"/>
                        <a:t>расширение масштабов реализации программ поддержки малых инновационных предприятий, реализуемых Фондом содействия развитию малых форм предприятий в научно-технической сфере	</a:t>
                      </a:r>
                    </a:p>
                  </a:txBody>
                  <a:tcPr/>
                </a:tc>
                <a:tc>
                  <a:txBody>
                    <a:bodyPr/>
                    <a:lstStyle/>
                    <a:p>
                      <a:r>
                        <a:rPr lang="ru-RU" sz="1600" dirty="0" smtClean="0"/>
                        <a:t>Создание новых и поддержка существующих малых инновационных предприятий, реализующих инновационные проекты, создание и (или) модернизация рабочих мест на малых инновационных предприятиях, получивших поддержку</a:t>
                      </a:r>
                    </a:p>
                  </a:txBody>
                  <a:tcPr/>
                </a:tc>
                <a:tc>
                  <a:txBody>
                    <a:bodyPr/>
                    <a:lstStyle/>
                    <a:p>
                      <a:r>
                        <a:rPr lang="ru-RU" sz="1600" baseline="0" dirty="0" smtClean="0"/>
                        <a:t>Минфин России, Минэкономразвития России с участием Фонда содействия развитию малых форм предприятий в научно-технической сфере</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4145280"/>
        </p:xfrm>
        <a:graphic>
          <a:graphicData uri="http://schemas.openxmlformats.org/drawingml/2006/table">
            <a:tbl>
              <a:tblPr firstRow="1" bandRow="1">
                <a:tableStyleId>{5C22544A-7EE6-4342-B048-85BDC9FD1C3A}</a:tableStyleId>
              </a:tblPr>
              <a:tblGrid>
                <a:gridCol w="4927001"/>
                <a:gridCol w="1871831"/>
                <a:gridCol w="2345168"/>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5.</a:t>
                      </a:r>
                      <a:r>
                        <a:rPr lang="ru-RU" sz="1600" baseline="0" dirty="0" smtClean="0"/>
                        <a:t> </a:t>
                      </a:r>
                      <a:r>
                        <a:rPr lang="ru-RU" sz="1600" dirty="0" smtClean="0"/>
                        <a:t>Обеспечение права установления получателями средств федерального бюджета авансовых платежей по отдельным договорам (государственным контрактам) о поставке товаров, выполнении работ и оказании услуг до 80 процентов суммы договора (до 100 процентов суммы договора в рамках государственного оборонного заказа), но не более 80 процентов лимитов бюджетных обязательств, доведенных на соответствующий финансовый год по соответствующему коду бюджетной классификации (при условии создания системы контроля за исполнением государственных контрактов)	</a:t>
                      </a:r>
                    </a:p>
                  </a:txBody>
                  <a:tcPr/>
                </a:tc>
                <a:tc>
                  <a:txBody>
                    <a:bodyPr/>
                    <a:lstStyle/>
                    <a:p>
                      <a:r>
                        <a:rPr lang="ru-RU" sz="1600" dirty="0" smtClean="0"/>
                        <a:t>Обеспечение бесперебойной работы организаций, участвующих в реализации государственных контрактов</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latin typeface="+mn-lt"/>
                          <a:ea typeface="+mn-ea"/>
                          <a:cs typeface="+mn-cs"/>
                        </a:rPr>
                        <a:t>Постановление Правительства РФ от 20 марта 2015 г. N 256</a:t>
                      </a:r>
                      <a:br>
                        <a:rPr lang="ru-RU" sz="1600" kern="1200" dirty="0" smtClean="0">
                          <a:solidFill>
                            <a:schemeClr val="dk1"/>
                          </a:solidFill>
                          <a:latin typeface="+mn-lt"/>
                          <a:ea typeface="+mn-ea"/>
                          <a:cs typeface="+mn-cs"/>
                        </a:rPr>
                      </a:br>
                      <a:r>
                        <a:rPr lang="ru-RU" sz="1600" kern="1200" dirty="0" smtClean="0">
                          <a:solidFill>
                            <a:schemeClr val="dk1"/>
                          </a:solidFill>
                          <a:latin typeface="+mn-lt"/>
                          <a:ea typeface="+mn-ea"/>
                          <a:cs typeface="+mn-cs"/>
                        </a:rPr>
                        <a:t>"О внесении изменений в постановление Правительства Российской Федерации от 27 декабря 2014 г. N 1563"</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21920" y="1584960"/>
            <a:ext cx="8829040" cy="369332"/>
          </a:xfrm>
          <a:prstGeom prst="rect">
            <a:avLst/>
          </a:prstGeom>
        </p:spPr>
        <p:txBody>
          <a:bodyPr wrap="square">
            <a:spAutoFit/>
          </a:bodyPr>
          <a:lstStyle/>
          <a:p>
            <a:pPr algn="ctr"/>
            <a:r>
              <a:rPr lang="ru-RU" b="1" dirty="0" smtClean="0"/>
              <a:t>Основные нормативные акты</a:t>
            </a:r>
            <a:endParaRPr lang="ru-RU" b="1" dirty="0"/>
          </a:p>
        </p:txBody>
      </p:sp>
      <p:sp>
        <p:nvSpPr>
          <p:cNvPr id="11" name="Прямоугольник 10"/>
          <p:cNvSpPr/>
          <p:nvPr/>
        </p:nvSpPr>
        <p:spPr>
          <a:xfrm>
            <a:off x="720566" y="3703880"/>
            <a:ext cx="8230394" cy="2308324"/>
          </a:xfrm>
          <a:prstGeom prst="rect">
            <a:avLst/>
          </a:prstGeom>
        </p:spPr>
        <p:txBody>
          <a:bodyPr wrap="square">
            <a:spAutoFit/>
          </a:bodyPr>
          <a:lstStyle/>
          <a:p>
            <a:endParaRPr lang="ru-RU" dirty="0" smtClean="0"/>
          </a:p>
          <a:p>
            <a:r>
              <a:rPr lang="ru-RU" b="1" dirty="0" smtClean="0"/>
              <a:t>Федеральный закон от 20 апреля 2015 г. N 87-ФЗ </a:t>
            </a:r>
            <a:r>
              <a:rPr lang="ru-RU" dirty="0" smtClean="0"/>
              <a:t>"Об отчете Правительства Российской Федерации и информации Центрального банка Российской Федерации о реализации плана первоочередных мероприятий по обеспечению устойчивого развития экономики и социальной стабильности в 2015 году"</a:t>
            </a:r>
          </a:p>
          <a:p>
            <a:endParaRPr lang="ru-RU" dirty="0" smtClean="0"/>
          </a:p>
          <a:p>
            <a:endParaRPr lang="ru-RU" dirty="0"/>
          </a:p>
        </p:txBody>
      </p:sp>
      <p:sp>
        <p:nvSpPr>
          <p:cNvPr id="2" name="Прямоугольник 1"/>
          <p:cNvSpPr/>
          <p:nvPr/>
        </p:nvSpPr>
        <p:spPr>
          <a:xfrm>
            <a:off x="664029" y="2058113"/>
            <a:ext cx="8286931" cy="1512175"/>
          </a:xfrm>
          <a:prstGeom prst="rect">
            <a:avLst/>
          </a:prstGeom>
          <a:noFill/>
          <a:ln>
            <a:solidFill>
              <a:srgbClr val="BC10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629398" y="2225814"/>
            <a:ext cx="8199846" cy="1200329"/>
          </a:xfrm>
          <a:prstGeom prst="rect">
            <a:avLst/>
          </a:prstGeom>
        </p:spPr>
        <p:txBody>
          <a:bodyPr wrap="square">
            <a:spAutoFit/>
          </a:bodyPr>
          <a:lstStyle/>
          <a:p>
            <a:r>
              <a:rPr lang="ru-RU" b="1" dirty="0" smtClean="0"/>
              <a:t>Распоряжение Правительства РФ от 27 января 2015 г. N 98-р «</a:t>
            </a:r>
            <a:r>
              <a:rPr lang="ru-RU" dirty="0" smtClean="0"/>
              <a:t>Об утверждении плана первоочередных мероприятий по обеспечению устойчивого развития экономики и социальной стабильности в 2015 году</a:t>
            </a:r>
            <a:r>
              <a:rPr lang="ru-RU" b="1" dirty="0" smtClean="0"/>
              <a:t>»</a:t>
            </a:r>
          </a:p>
          <a:p>
            <a:endParaRPr lang="ru-RU" b="1" dirty="0" smtClean="0"/>
          </a:p>
        </p:txBody>
      </p:sp>
      <p:sp>
        <p:nvSpPr>
          <p:cNvPr id="5" name="Прямоугольник 4"/>
          <p:cNvSpPr/>
          <p:nvPr/>
        </p:nvSpPr>
        <p:spPr>
          <a:xfrm>
            <a:off x="664029" y="3755572"/>
            <a:ext cx="8286333" cy="2193408"/>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5608320"/>
        </p:xfrm>
        <a:graphic>
          <a:graphicData uri="http://schemas.openxmlformats.org/drawingml/2006/table">
            <a:tbl>
              <a:tblPr firstRow="1" bandRow="1">
                <a:tableStyleId>{5C22544A-7EE6-4342-B048-85BDC9FD1C3A}</a:tableStyleId>
              </a:tblPr>
              <a:tblGrid>
                <a:gridCol w="3184263"/>
                <a:gridCol w="1549101"/>
                <a:gridCol w="4410636"/>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6. Компенсация полностью или частично расходов, связанных с изменением валютных курсов, в том числе при закупке предприятиями оборонно-промышленного комплекса импортных комплектующих в рамках государственного оборонного заказа, а также при финансировании проектов технологического перевооружения и реконструкции в части закупки импортного технологического оборудования в рамках государственного оборонного заказа</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	</a:t>
                      </a:r>
                    </a:p>
                  </a:txBody>
                  <a:tcPr/>
                </a:tc>
                <a:tc>
                  <a:txBody>
                    <a:bodyPr/>
                    <a:lstStyle/>
                    <a:p>
                      <a:r>
                        <a:rPr lang="ru-RU" sz="1600" dirty="0" smtClean="0"/>
                        <a:t>Стабилизация </a:t>
                      </a:r>
                      <a:r>
                        <a:rPr lang="ru-RU" sz="1600" dirty="0" err="1" smtClean="0"/>
                        <a:t>финансовохозяйственной</a:t>
                      </a:r>
                      <a:r>
                        <a:rPr lang="ru-RU" sz="1600" dirty="0" smtClean="0"/>
                        <a:t> деятельности предприятий оборонно-промышленного комплекса</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kern="1200" baseline="0" dirty="0" smtClean="0">
                          <a:solidFill>
                            <a:schemeClr val="dk1"/>
                          </a:solidFill>
                          <a:latin typeface="+mn-lt"/>
                          <a:ea typeface="+mn-ea"/>
                          <a:cs typeface="+mn-cs"/>
                        </a:rPr>
                        <a:t>Постановление Правительства РФ от 12 марта 2015 г. N 214</a:t>
                      </a:r>
                      <a:br>
                        <a:rPr lang="ru-RU" sz="1600" b="0" kern="1200" baseline="0" dirty="0" smtClean="0">
                          <a:solidFill>
                            <a:schemeClr val="dk1"/>
                          </a:solidFill>
                          <a:latin typeface="+mn-lt"/>
                          <a:ea typeface="+mn-ea"/>
                          <a:cs typeface="+mn-cs"/>
                        </a:rPr>
                      </a:br>
                      <a:r>
                        <a:rPr lang="ru-RU" sz="1600" b="0" kern="1200" baseline="0" dirty="0" smtClean="0">
                          <a:solidFill>
                            <a:schemeClr val="dk1"/>
                          </a:solidFill>
                          <a:latin typeface="+mn-lt"/>
                          <a:ea typeface="+mn-ea"/>
                          <a:cs typeface="+mn-cs"/>
                        </a:rPr>
                        <a:t>"Об утверждении Правил предоставления в 2015 году субсидий из федерального бюджета организациям промышленности для возмещения части затрат, понесенных в 2015 году на уплату процентов по кредитам, полученным в российских кредитных организациях и государственной корпорации "Банк развития и внешнеэкономической деятельности (Внешэкономбанк)", а также в международных финансовых организациях, созданных в соответствии с международными договорами, в которых участвует Российская Федерация, на пополнение оборотных средств и (или) на финансирование текущей производственной деятельности"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0" kern="1200" dirty="0" smtClean="0">
                        <a:solidFill>
                          <a:schemeClr val="dk1"/>
                        </a:solidFill>
                        <a:latin typeface="+mn-lt"/>
                        <a:ea typeface="+mn-ea"/>
                        <a:cs typeface="+mn-cs"/>
                      </a:endParaRP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79699" y="1976792"/>
            <a:ext cx="8724452" cy="4247317"/>
          </a:xfrm>
          <a:prstGeom prst="rect">
            <a:avLst/>
          </a:prstGeom>
        </p:spPr>
        <p:txBody>
          <a:bodyPr wrap="square">
            <a:spAutoFit/>
          </a:bodyPr>
          <a:lstStyle/>
          <a:p>
            <a:r>
              <a:rPr lang="ru-RU" dirty="0" smtClean="0"/>
              <a:t>Реализация антикризисных </a:t>
            </a:r>
            <a:r>
              <a:rPr lang="ru-RU" smtClean="0"/>
              <a:t>мер осуществляется </a:t>
            </a:r>
            <a:r>
              <a:rPr lang="ru-RU" dirty="0" smtClean="0"/>
              <a:t>Правительством Российской Федерации в тесном </a:t>
            </a:r>
            <a:r>
              <a:rPr lang="ru-RU" smtClean="0"/>
              <a:t>взаимодействии с:</a:t>
            </a:r>
            <a:endParaRPr lang="ru-RU" dirty="0" smtClean="0"/>
          </a:p>
          <a:p>
            <a:endParaRPr lang="ru-RU" dirty="0" smtClean="0"/>
          </a:p>
          <a:p>
            <a:r>
              <a:rPr lang="ru-RU" dirty="0" smtClean="0"/>
              <a:t>Федеральным Собранием Российской Федерации, </a:t>
            </a:r>
          </a:p>
          <a:p>
            <a:endParaRPr lang="ru-RU" dirty="0" smtClean="0"/>
          </a:p>
          <a:p>
            <a:r>
              <a:rPr lang="ru-RU" dirty="0" smtClean="0"/>
              <a:t>органами государственной власти субъектов Российской Федерации и органами местного самоуправления, </a:t>
            </a:r>
          </a:p>
          <a:p>
            <a:endParaRPr lang="ru-RU" dirty="0" smtClean="0"/>
          </a:p>
          <a:p>
            <a:r>
              <a:rPr lang="ru-RU" dirty="0" smtClean="0"/>
              <a:t>профессиональным и экспертным сообществом в рамках системы "Открытое правительство" и иных форм совместной работы. </a:t>
            </a:r>
          </a:p>
          <a:p>
            <a:endParaRPr lang="ru-RU" dirty="0" smtClean="0"/>
          </a:p>
          <a:p>
            <a:r>
              <a:rPr lang="ru-RU" dirty="0" smtClean="0"/>
              <a:t>Перечень первоочередных мероприятий не является исчерпывающим и будет при необходимости дополняться новыми антикризисными мерами.</a:t>
            </a:r>
          </a:p>
          <a:p>
            <a:endParaRPr lang="ru-RU" dirty="0" smtClean="0"/>
          </a:p>
          <a:p>
            <a:endParaRPr lang="ru-RU" dirty="0" smtClean="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79698" y="1976792"/>
            <a:ext cx="8735209" cy="4524315"/>
          </a:xfrm>
          <a:prstGeom prst="rect">
            <a:avLst/>
          </a:prstGeom>
        </p:spPr>
        <p:txBody>
          <a:bodyPr wrap="square">
            <a:spAutoFit/>
          </a:bodyPr>
          <a:lstStyle/>
          <a:p>
            <a:r>
              <a:rPr lang="ru-RU" dirty="0" smtClean="0"/>
              <a:t>Правительство Москвы 10 февраля 2015 года утвердило План обеспечения устойчивого развития экономики и социальной стабильности города на 2015 год (Постановление Правительства Москвы № 40-ПП). </a:t>
            </a:r>
          </a:p>
          <a:p>
            <a:endParaRPr lang="ru-RU" dirty="0" smtClean="0"/>
          </a:p>
          <a:p>
            <a:r>
              <a:rPr lang="ru-RU" dirty="0" smtClean="0"/>
              <a:t>Антикризисный план Москвы развивает, конкретизирует и дополняет меры, утверждённые аналогичным планом Правительства России.</a:t>
            </a:r>
          </a:p>
          <a:p>
            <a:endParaRPr lang="ru-RU" dirty="0" smtClean="0"/>
          </a:p>
          <a:p>
            <a:r>
              <a:rPr lang="ru-RU" dirty="0" smtClean="0"/>
              <a:t>«С производителями импортных товаров планируется заключать долгосрочные государственные контракты, одним из условий которых станет создание и развитие производства соответствующей продукции в Москве»</a:t>
            </a:r>
          </a:p>
          <a:p>
            <a:endParaRPr lang="ru-RU" dirty="0" smtClean="0"/>
          </a:p>
          <a:p>
            <a:r>
              <a:rPr lang="ru-RU" dirty="0" smtClean="0"/>
              <a:t>«Заключены многолетние контракты на производство вагонов для метро. Это крупнейший машиностроительный контракт в России, которым предусматривается практически стопроцентное изготовление всех комплектующих на российских предприятиях».</a:t>
            </a:r>
          </a:p>
          <a:p>
            <a:endParaRPr lang="ru-RU" dirty="0" smtClean="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4144963" y="0"/>
            <a:ext cx="4999037" cy="6858000"/>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10243" name="Picture 6" descr="1"/>
          <p:cNvPicPr preferRelativeResize="0">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9725" y="2278179"/>
            <a:ext cx="3506788" cy="1214438"/>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10244" name="TextBox 2"/>
          <p:cNvSpPr txBox="1">
            <a:spLocks noChangeArrowheads="1"/>
          </p:cNvSpPr>
          <p:nvPr/>
        </p:nvSpPr>
        <p:spPr bwMode="auto">
          <a:xfrm>
            <a:off x="4073673" y="2752285"/>
            <a:ext cx="4995512" cy="3231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cs typeface="Arial" charset="0"/>
              </a:defRPr>
            </a:lvl1pPr>
            <a:lvl2pPr marL="742950" indent="-285750">
              <a:spcBef>
                <a:spcPct val="20000"/>
              </a:spcBef>
              <a:buChar char="–"/>
              <a:defRPr kumimoji="1" sz="2800">
                <a:solidFill>
                  <a:schemeClr val="tx1"/>
                </a:solidFill>
                <a:latin typeface="Arial" charset="0"/>
                <a:cs typeface="Arial" charset="0"/>
              </a:defRPr>
            </a:lvl2pPr>
            <a:lvl3pPr marL="1143000" indent="-228600">
              <a:spcBef>
                <a:spcPct val="20000"/>
              </a:spcBef>
              <a:buChar char="•"/>
              <a:defRPr kumimoji="1" sz="2400">
                <a:solidFill>
                  <a:schemeClr val="tx1"/>
                </a:solidFill>
                <a:latin typeface="Arial" charset="0"/>
                <a:cs typeface="Arial" charset="0"/>
              </a:defRPr>
            </a:lvl3pPr>
            <a:lvl4pPr marL="1600200" indent="-228600">
              <a:spcBef>
                <a:spcPct val="20000"/>
              </a:spcBef>
              <a:buChar char="–"/>
              <a:defRPr kumimoji="1" sz="2000">
                <a:solidFill>
                  <a:schemeClr val="tx1"/>
                </a:solidFill>
                <a:latin typeface="Arial" charset="0"/>
                <a:cs typeface="Arial" charset="0"/>
              </a:defRPr>
            </a:lvl4pPr>
            <a:lvl5pPr marL="2057400" indent="-22860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2800" dirty="0">
                <a:solidFill>
                  <a:schemeClr val="bg1"/>
                </a:solidFill>
                <a:latin typeface="Times New Roman" panose="02020603050405020304" pitchFamily="18" charset="0"/>
                <a:cs typeface="Times New Roman" panose="02020603050405020304" pitchFamily="18" charset="0"/>
              </a:rPr>
              <a:t>Спасибо за внимание</a:t>
            </a:r>
            <a:r>
              <a:rPr kumimoji="0" lang="ru-RU" altLang="ru-RU" sz="2800" dirty="0" smtClean="0">
                <a:solidFill>
                  <a:schemeClr val="bg1"/>
                </a:solidFill>
                <a:latin typeface="Times New Roman" panose="02020603050405020304" pitchFamily="18" charset="0"/>
                <a:cs typeface="Times New Roman" panose="02020603050405020304" pitchFamily="18" charset="0"/>
              </a:rPr>
              <a:t>!</a:t>
            </a:r>
          </a:p>
          <a:p>
            <a:pPr algn="ctr" eaLnBrk="1" hangingPunct="1">
              <a:spcBef>
                <a:spcPct val="0"/>
              </a:spcBef>
              <a:buFontTx/>
              <a:buNone/>
            </a:pPr>
            <a:endParaRPr kumimoji="0" lang="ru-RU" altLang="ru-RU" sz="1600" dirty="0" smtClean="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kumimoji="0" lang="ru-RU" altLang="ru-RU" sz="1600"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kumimoji="0" lang="ru-RU" altLang="ru-RU" sz="1600" dirty="0" smtClean="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kumimoji="0" lang="ru-RU" altLang="ru-RU" sz="1600" dirty="0" smtClean="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kumimoji="0" lang="ru-RU" altLang="ru-RU" sz="1600"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kumimoji="0" lang="ru-RU" altLang="ru-RU" sz="1600" dirty="0" smtClean="0">
                <a:solidFill>
                  <a:schemeClr val="bg1"/>
                </a:solidFill>
                <a:latin typeface="Times New Roman" panose="02020603050405020304" pitchFamily="18" charset="0"/>
                <a:cs typeface="Times New Roman" panose="02020603050405020304" pitchFamily="18" charset="0"/>
              </a:rPr>
              <a:t>Центр развития конкурентной политики и государственного заказа РАНХиГС</a:t>
            </a:r>
          </a:p>
          <a:p>
            <a:pPr algn="ctr" eaLnBrk="1" hangingPunct="1">
              <a:spcBef>
                <a:spcPct val="0"/>
              </a:spcBef>
              <a:buFontTx/>
              <a:buNone/>
            </a:pPr>
            <a:r>
              <a:rPr kumimoji="0" lang="ru-RU" altLang="ru-RU" sz="1600" dirty="0" smtClean="0">
                <a:solidFill>
                  <a:schemeClr val="bg1"/>
                </a:solidFill>
                <a:latin typeface="Times New Roman" panose="02020603050405020304" pitchFamily="18" charset="0"/>
                <a:cs typeface="Times New Roman" panose="02020603050405020304" pitchFamily="18" charset="0"/>
              </a:rPr>
              <a:t>Контакты:</a:t>
            </a:r>
            <a:endParaRPr kumimoji="0" lang="ru-RU" altLang="ru-RU" sz="1600"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kumimoji="0" lang="ru-RU" altLang="ru-RU" sz="1600" dirty="0" smtClean="0">
                <a:solidFill>
                  <a:schemeClr val="bg1"/>
                </a:solidFill>
                <a:latin typeface="Times New Roman" panose="02020603050405020304" pitchFamily="18" charset="0"/>
                <a:cs typeface="Times New Roman" panose="02020603050405020304" pitchFamily="18" charset="0"/>
              </a:rPr>
              <a:t>Тел.:8-499-956-90-18</a:t>
            </a:r>
          </a:p>
          <a:p>
            <a:pPr algn="ctr" eaLnBrk="1" hangingPunct="1">
              <a:spcBef>
                <a:spcPct val="0"/>
              </a:spcBef>
              <a:buFontTx/>
              <a:buNone/>
            </a:pPr>
            <a:r>
              <a:rPr kumimoji="0" lang="ru-RU" altLang="ru-RU" sz="1600" dirty="0" smtClean="0">
                <a:solidFill>
                  <a:schemeClr val="bg1"/>
                </a:solidFill>
                <a:latin typeface="Times New Roman" panose="02020603050405020304" pitchFamily="18" charset="0"/>
                <a:cs typeface="Times New Roman" panose="02020603050405020304" pitchFamily="18" charset="0"/>
              </a:rPr>
              <a:t>8-915-421-74-93</a:t>
            </a:r>
          </a:p>
          <a:p>
            <a:pPr algn="ctr" eaLnBrk="1" hangingPunct="1">
              <a:spcBef>
                <a:spcPct val="0"/>
              </a:spcBef>
              <a:buFontTx/>
              <a:buNone/>
            </a:pPr>
            <a:r>
              <a:rPr kumimoji="0" lang="en-US" altLang="ru-RU" sz="1600" dirty="0" smtClean="0">
                <a:solidFill>
                  <a:schemeClr val="bg1"/>
                </a:solidFill>
                <a:latin typeface="Times New Roman" panose="02020603050405020304" pitchFamily="18" charset="0"/>
                <a:cs typeface="Times New Roman" panose="02020603050405020304" pitchFamily="18" charset="0"/>
              </a:rPr>
              <a:t>www.goszakaz.ranepa.ru</a:t>
            </a:r>
            <a:endParaRPr kumimoji="0" lang="ru-RU" altLang="ru-RU" sz="1600" dirty="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79699" y="1879970"/>
            <a:ext cx="8724452" cy="3139321"/>
          </a:xfrm>
          <a:prstGeom prst="rect">
            <a:avLst/>
          </a:prstGeom>
        </p:spPr>
        <p:txBody>
          <a:bodyPr wrap="square">
            <a:spAutoFit/>
          </a:bodyPr>
          <a:lstStyle/>
          <a:p>
            <a:r>
              <a:rPr lang="ru-RU" dirty="0" smtClean="0"/>
              <a:t>Данный план нацелен на обеспечение устойчивого развития экономики и социальной стабильности в период наиболее сильного влияния неблагоприятной внешнеэкономической и внешнеполитической конъюнктуры. </a:t>
            </a:r>
          </a:p>
          <a:p>
            <a:endParaRPr lang="ru-RU" dirty="0" smtClean="0"/>
          </a:p>
          <a:p>
            <a:r>
              <a:rPr lang="ru-RU" dirty="0" smtClean="0"/>
              <a:t>В 2015 - 2016 годах будут реализованы меры, направленные на активизацию структурных изменений в российской экономике, стабилизацию работы </a:t>
            </a:r>
            <a:r>
              <a:rPr lang="ru-RU" dirty="0" err="1" smtClean="0"/>
              <a:t>системообразующих</a:t>
            </a:r>
            <a:r>
              <a:rPr lang="ru-RU" dirty="0" smtClean="0"/>
              <a:t> организаций в ключевых отраслях и достижение сбалансированности рынка труда, снижение инфляции и смягчение последствий роста цен на социально значимые товары и услуги для семей с низким уровнем доходов, достижение положительных темпов роста и макроэкономической стабильности в среднесрочной перспективе.</a:t>
            </a:r>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79699" y="1546472"/>
            <a:ext cx="8724452" cy="5355312"/>
          </a:xfrm>
          <a:prstGeom prst="rect">
            <a:avLst/>
          </a:prstGeom>
        </p:spPr>
        <p:txBody>
          <a:bodyPr wrap="square">
            <a:spAutoFit/>
          </a:bodyPr>
          <a:lstStyle/>
          <a:p>
            <a:r>
              <a:rPr lang="ru-RU" dirty="0" smtClean="0"/>
              <a:t>Ключевые направления действий Правительства Российской Федерации в течение ближайших месяцев включают в себя:</a:t>
            </a:r>
          </a:p>
          <a:p>
            <a:r>
              <a:rPr lang="ru-RU" dirty="0" smtClean="0"/>
              <a:t>1. поддержку </a:t>
            </a:r>
            <a:r>
              <a:rPr lang="ru-RU" dirty="0" err="1" smtClean="0"/>
              <a:t>импортозамещения</a:t>
            </a:r>
            <a:r>
              <a:rPr lang="ru-RU" dirty="0" smtClean="0"/>
              <a:t> и экспорта по широкой номенклатуре </a:t>
            </a:r>
            <a:r>
              <a:rPr lang="ru-RU" dirty="0" err="1" smtClean="0"/>
              <a:t>несырьевых</a:t>
            </a:r>
            <a:r>
              <a:rPr lang="ru-RU" dirty="0" smtClean="0"/>
              <a:t>, в том числе высокотехнологичных, товаров;</a:t>
            </a:r>
          </a:p>
          <a:p>
            <a:r>
              <a:rPr lang="ru-RU" dirty="0" smtClean="0"/>
              <a:t>2. содействие развитию малого и среднего предпринимательства за счет снижения финансовых и административных издержек;</a:t>
            </a:r>
          </a:p>
          <a:p>
            <a:r>
              <a:rPr lang="ru-RU" dirty="0" smtClean="0"/>
              <a:t>3. создание возможностей для привлечения оборотных и инвестиционных ресурсов с приемлемой стоимостью в наиболее значимых секторах экономики, в том числе при реализации государственного оборонного заказа;</a:t>
            </a:r>
          </a:p>
          <a:p>
            <a:r>
              <a:rPr lang="ru-RU" dirty="0" smtClean="0"/>
              <a:t>4. компенсацию дополнительных инфляционных издержек наиболее уязвимым категориям граждан (пенсионеры, семьи с несколькими детьми);</a:t>
            </a:r>
          </a:p>
          <a:p>
            <a:r>
              <a:rPr lang="ru-RU" dirty="0" smtClean="0"/>
              <a:t>5. снижение напряженности на рынке труда и поддержку эффективной занятости;</a:t>
            </a:r>
          </a:p>
          <a:p>
            <a:r>
              <a:rPr lang="ru-RU" dirty="0" smtClean="0"/>
              <a:t>6. оптимизацию бюджетных расходов за счет выявления и сокращения неэффективных затрат, концентрации ресурсов на приоритетных направлениях развития и выполнении публичных обязательств;</a:t>
            </a:r>
          </a:p>
          <a:p>
            <a:r>
              <a:rPr lang="ru-RU" dirty="0" smtClean="0"/>
              <a:t>7. повышение устойчивости банковской системы и создание механизма санации проблемных </a:t>
            </a:r>
            <a:r>
              <a:rPr lang="ru-RU" dirty="0" err="1" smtClean="0"/>
              <a:t>системообразующих</a:t>
            </a:r>
            <a:r>
              <a:rPr lang="ru-RU" dirty="0" smtClean="0"/>
              <a:t> организаций.</a:t>
            </a:r>
          </a:p>
          <a:p>
            <a:endParaRPr lang="ru-RU" dirty="0" smtClean="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4145280"/>
        </p:xfrm>
        <a:graphic>
          <a:graphicData uri="http://schemas.openxmlformats.org/drawingml/2006/table">
            <a:tbl>
              <a:tblPr firstRow="1" bandRow="1">
                <a:tableStyleId>{5C22544A-7EE6-4342-B048-85BDC9FD1C3A}</a:tableStyleId>
              </a:tblPr>
              <a:tblGrid>
                <a:gridCol w="4927001"/>
                <a:gridCol w="1775012"/>
                <a:gridCol w="2441987"/>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1.1. Обеспечение в 2015 году исполнения контрактов, снижения финансовой нагрузки на участников закупок, а также снижения нагрузки на банковскую систему посредством: установления случаев и порядка предоставления государственными заказчиками отсрочки уплаты неустоек (штрафов, пеней) и (или) списания начисленных сумм неустоек (штрафов, пеней);</a:t>
                      </a:r>
                    </a:p>
                  </a:txBody>
                  <a:tcPr/>
                </a:tc>
                <a:tc>
                  <a:txBody>
                    <a:bodyPr/>
                    <a:lstStyle/>
                    <a:p>
                      <a:pPr algn="l"/>
                      <a:r>
                        <a:rPr lang="ru-RU" sz="1600" dirty="0" smtClean="0">
                          <a:solidFill>
                            <a:srgbClr val="000000"/>
                          </a:solidFill>
                        </a:rPr>
                        <a:t>Поддержание стабильности функционирования </a:t>
                      </a:r>
                    </a:p>
                    <a:p>
                      <a:pPr algn="l"/>
                      <a:r>
                        <a:rPr lang="ru-RU" sz="1600" dirty="0" smtClean="0">
                          <a:solidFill>
                            <a:srgbClr val="000000"/>
                          </a:solidFill>
                        </a:rPr>
                        <a:t>системы государственных закупок</a:t>
                      </a:r>
                    </a:p>
                    <a:p>
                      <a:pPr algn="l"/>
                      <a:endParaRPr lang="ru-RU" sz="1600" dirty="0"/>
                    </a:p>
                  </a:txBody>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t>Постановление Правительства РФ от 5 марта 2015 г. N 196 "О случаях и порядке предоставления заказчиком в 2015 году отсрочки уплаты неустоек (штрафов, пеней) и (или) осуществления списания начисленных сумм неустоек (штрафов, пеней)"</a:t>
                      </a:r>
                    </a:p>
                    <a:p>
                      <a:endParaRPr lang="ru-RU" sz="1600" dirty="0"/>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830997"/>
          </a:xfrm>
          <a:prstGeom prst="rect">
            <a:avLst/>
          </a:prstGeom>
        </p:spPr>
        <p:txBody>
          <a:bodyPr wrap="square">
            <a:spAutoFit/>
          </a:bodyPr>
          <a:lstStyle/>
          <a:p>
            <a:pPr marL="0" lvl="4" algn="ctr"/>
            <a:r>
              <a:rPr lang="ru-RU" sz="1200" dirty="0" smtClean="0"/>
              <a:t>Постановление Правительства РФ от 5 марта 2015 г. N 196 "О случаях и порядке предоставления заказчиком в 2015 году отсрочки уплаты неустоек (штрафов, пеней) и (или) осуществления списания начисленных сумм неустоек (штрафов, пеней)"</a:t>
            </a:r>
          </a:p>
        </p:txBody>
      </p:sp>
      <p:sp>
        <p:nvSpPr>
          <p:cNvPr id="13" name="Прямоугольник 12"/>
          <p:cNvSpPr/>
          <p:nvPr/>
        </p:nvSpPr>
        <p:spPr>
          <a:xfrm>
            <a:off x="215153" y="1557241"/>
            <a:ext cx="8724452" cy="4770537"/>
          </a:xfrm>
          <a:prstGeom prst="rect">
            <a:avLst/>
          </a:prstGeom>
        </p:spPr>
        <p:txBody>
          <a:bodyPr wrap="square">
            <a:spAutoFit/>
          </a:bodyPr>
          <a:lstStyle/>
          <a:p>
            <a:r>
              <a:rPr lang="ru-RU" sz="1600" dirty="0" smtClean="0"/>
              <a:t>Подготовлены правила, по которым можно изменить существенные условия контрактов в отношении тех, срок исполнения которых свыше 6 месяцев и реализация которых по независящим от сторон обстоятельствам стала невозможной без внесения поправок.</a:t>
            </a:r>
          </a:p>
          <a:p>
            <a:endParaRPr lang="ru-RU" sz="1600" dirty="0" smtClean="0"/>
          </a:p>
          <a:p>
            <a:r>
              <a:rPr lang="ru-RU" sz="1600" dirty="0" smtClean="0"/>
              <a:t>Предусмотрено утверждение перечней товаров, работ, услуг, по которым возможно изменение условий контракта.</a:t>
            </a:r>
          </a:p>
          <a:p>
            <a:endParaRPr lang="ru-RU" sz="1600" dirty="0" smtClean="0"/>
          </a:p>
          <a:p>
            <a:r>
              <a:rPr lang="ru-RU" sz="1600" dirty="0" smtClean="0"/>
              <a:t>При </a:t>
            </a:r>
            <a:r>
              <a:rPr lang="ru-RU" sz="1600" dirty="0" smtClean="0"/>
              <a:t>этом цена контракта должна превышать 1 </a:t>
            </a:r>
            <a:r>
              <a:rPr lang="ru-RU" sz="1600" dirty="0" err="1" smtClean="0"/>
              <a:t>млн</a:t>
            </a:r>
            <a:r>
              <a:rPr lang="ru-RU" sz="1600" dirty="0" smtClean="0"/>
              <a:t> руб. (при закупках для федеральных нужд), размер определенный органами </a:t>
            </a:r>
            <a:r>
              <a:rPr lang="ru-RU" sz="1600" dirty="0" err="1" smtClean="0"/>
              <a:t>госвласти</a:t>
            </a:r>
            <a:r>
              <a:rPr lang="ru-RU" sz="1600" dirty="0" smtClean="0"/>
              <a:t> регионов, местными администрациями, и составлять не более 5 </a:t>
            </a:r>
            <a:r>
              <a:rPr lang="ru-RU" sz="1600" dirty="0" err="1" smtClean="0"/>
              <a:t>млн</a:t>
            </a:r>
            <a:r>
              <a:rPr lang="ru-RU" sz="1600" dirty="0" smtClean="0"/>
              <a:t> руб., если договор заключен для нужд субъекта Федерации (муниципалитета) по результатам конкурсов, электронных аукционов, запросов предложений, в которых участниками могли быть только субъекты малого предпринимательства, социально ориентированные некоммерческие организации.</a:t>
            </a:r>
          </a:p>
          <a:p>
            <a:r>
              <a:rPr lang="ru-RU" sz="1600" dirty="0" smtClean="0"/>
              <a:t>При </a:t>
            </a:r>
            <a:r>
              <a:rPr lang="ru-RU" sz="1600" dirty="0" smtClean="0"/>
              <a:t>внесении изменений оформляется </a:t>
            </a:r>
            <a:r>
              <a:rPr lang="ru-RU" sz="1600" dirty="0" err="1" smtClean="0"/>
              <a:t>допсоглашение</a:t>
            </a:r>
            <a:r>
              <a:rPr lang="ru-RU" sz="1600" dirty="0" smtClean="0"/>
              <a:t> на основании обращения поставщика (подрядчика, исполнителя).</a:t>
            </a:r>
          </a:p>
          <a:p>
            <a:r>
              <a:rPr lang="ru-RU" sz="1600" dirty="0" smtClean="0"/>
              <a:t>Постановление </a:t>
            </a:r>
            <a:r>
              <a:rPr lang="ru-RU" sz="1600" dirty="0" smtClean="0"/>
              <a:t>действует до 1 января 2016 г.</a:t>
            </a:r>
          </a:p>
          <a:p>
            <a:r>
              <a:rPr lang="ru-RU" sz="1600" dirty="0" smtClean="0"/>
              <a:t>Мера </a:t>
            </a:r>
            <a:r>
              <a:rPr lang="ru-RU" sz="1600" dirty="0" smtClean="0"/>
              <a:t>направлена на поддержание стабильности функционирования системы государственных закупок</a:t>
            </a:r>
            <a:r>
              <a:rPr lang="ru-RU" sz="1600" dirty="0" smtClean="0"/>
              <a:t>.</a:t>
            </a:r>
            <a:endParaRPr lang="ru-RU" sz="1600" dirty="0" smtClean="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5120640"/>
        </p:xfrm>
        <a:graphic>
          <a:graphicData uri="http://schemas.openxmlformats.org/drawingml/2006/table">
            <a:tbl>
              <a:tblPr firstRow="1" bandRow="1">
                <a:tableStyleId>{5C22544A-7EE6-4342-B048-85BDC9FD1C3A}</a:tableStyleId>
              </a:tblPr>
              <a:tblGrid>
                <a:gridCol w="4927001"/>
                <a:gridCol w="1753497"/>
                <a:gridCol w="2463502"/>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1.2. Установления порядка изменения срока исполнения государственного контракта, и (или) цены единицы товара, работы, услуги, и (или) количества товаров, работ, услуг, предусмотренных государственными контрактами, срок исполнения которых истекает в 2015 году;</a:t>
                      </a:r>
                    </a:p>
                  </a:txBody>
                  <a:tcPr/>
                </a:tc>
                <a:tc>
                  <a:txBody>
                    <a:bodyPr/>
                    <a:lstStyle/>
                    <a:p>
                      <a:pPr algn="l"/>
                      <a:r>
                        <a:rPr lang="ru-RU" sz="1600" dirty="0" smtClean="0">
                          <a:solidFill>
                            <a:srgbClr val="000000"/>
                          </a:solidFill>
                        </a:rPr>
                        <a:t>Поддержание стабильности функционирования </a:t>
                      </a:r>
                    </a:p>
                    <a:p>
                      <a:pPr algn="l"/>
                      <a:r>
                        <a:rPr lang="ru-RU" sz="1600" dirty="0" smtClean="0">
                          <a:solidFill>
                            <a:srgbClr val="000000"/>
                          </a:solidFill>
                        </a:rPr>
                        <a:t>системы государственных закупок</a:t>
                      </a:r>
                    </a:p>
                    <a:p>
                      <a:pPr algn="l"/>
                      <a:endParaRPr lang="ru-RU" sz="1600" dirty="0"/>
                    </a:p>
                  </a:txBody>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t>Постановление Правительства РФ от 6 марта 2015 г. N 198 "Об утверждении Правил изменения по соглашению сторон срока исполнения контракта, и (или) цены контракта, и (или) цены единицы товара, работы, услуги, и (или) количества товаров, объема работ, услуг, предусмотренных контрактами, срок исполнения которых завершается в 2015 году"</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1015663"/>
          </a:xfrm>
          <a:prstGeom prst="rect">
            <a:avLst/>
          </a:prstGeom>
        </p:spPr>
        <p:txBody>
          <a:bodyPr wrap="square">
            <a:spAutoFit/>
          </a:bodyPr>
          <a:lstStyle/>
          <a:p>
            <a:pPr marL="0" lvl="4" algn="ctr"/>
            <a:r>
              <a:rPr lang="ru-RU" sz="1200" dirty="0" smtClean="0"/>
              <a:t>Постановление Правительства РФ от 6 марта 2015 г. N 198 "Об утверждении Правил изменения по соглашению сторон срока исполнения контракта, и (или) цены контракта, и (или) цены единицы товара, работы, услуги, и (или) количества товаров, объема работ, услуг, предусмотренных контрактами, срок исполнения которых завершается в 2015 году</a:t>
            </a:r>
            <a:r>
              <a:rPr lang="ru-RU" sz="1200" dirty="0" smtClean="0"/>
              <a:t>"</a:t>
            </a:r>
            <a:endParaRPr lang="ru-RU" sz="1200" dirty="0" smtClean="0"/>
          </a:p>
        </p:txBody>
      </p:sp>
      <p:sp>
        <p:nvSpPr>
          <p:cNvPr id="13" name="Прямоугольник 12"/>
          <p:cNvSpPr/>
          <p:nvPr/>
        </p:nvSpPr>
        <p:spPr>
          <a:xfrm>
            <a:off x="215153" y="1557241"/>
            <a:ext cx="8724452" cy="4770537"/>
          </a:xfrm>
          <a:prstGeom prst="rect">
            <a:avLst/>
          </a:prstGeom>
        </p:spPr>
        <p:txBody>
          <a:bodyPr wrap="square">
            <a:spAutoFit/>
          </a:bodyPr>
          <a:lstStyle/>
          <a:p>
            <a:r>
              <a:rPr lang="ru-RU" sz="1600" dirty="0" smtClean="0"/>
              <a:t>Подготовлены правила, по которым можно изменить существенные условия контрактов в отношении тех, срок исполнения которых свыше 6 месяцев и реализация которых по независящим от сторон обстоятельствам стала невозможной без внесения поправок.</a:t>
            </a:r>
          </a:p>
          <a:p>
            <a:endParaRPr lang="ru-RU" sz="1600" dirty="0" smtClean="0"/>
          </a:p>
          <a:p>
            <a:r>
              <a:rPr lang="ru-RU" sz="1600" dirty="0" smtClean="0"/>
              <a:t>Предусмотрено утверждение перечней товаров, работ, услуг, по которым возможно изменение условий контракта.</a:t>
            </a:r>
          </a:p>
          <a:p>
            <a:endParaRPr lang="ru-RU" sz="1600" dirty="0" smtClean="0"/>
          </a:p>
          <a:p>
            <a:r>
              <a:rPr lang="ru-RU" sz="1600" dirty="0" smtClean="0"/>
              <a:t>При </a:t>
            </a:r>
            <a:r>
              <a:rPr lang="ru-RU" sz="1600" dirty="0" smtClean="0"/>
              <a:t>этом цена контракта должна превышать 1 </a:t>
            </a:r>
            <a:r>
              <a:rPr lang="ru-RU" sz="1600" dirty="0" err="1" smtClean="0"/>
              <a:t>млн</a:t>
            </a:r>
            <a:r>
              <a:rPr lang="ru-RU" sz="1600" dirty="0" smtClean="0"/>
              <a:t> руб. (при закупках для федеральных нужд), размер определенный органами </a:t>
            </a:r>
            <a:r>
              <a:rPr lang="ru-RU" sz="1600" dirty="0" err="1" smtClean="0"/>
              <a:t>госвласти</a:t>
            </a:r>
            <a:r>
              <a:rPr lang="ru-RU" sz="1600" dirty="0" smtClean="0"/>
              <a:t> регионов, местными администрациями, и составлять не более 5 </a:t>
            </a:r>
            <a:r>
              <a:rPr lang="ru-RU" sz="1600" dirty="0" err="1" smtClean="0"/>
              <a:t>млн</a:t>
            </a:r>
            <a:r>
              <a:rPr lang="ru-RU" sz="1600" dirty="0" smtClean="0"/>
              <a:t> руб., если договор заключен для нужд субъекта Федерации (муниципалитета) по результатам конкурсов, электронных аукционов, запросов предложений, в которых участниками могли быть только субъекты малого предпринимательства, социально ориентированные некоммерческие организации.</a:t>
            </a:r>
          </a:p>
          <a:p>
            <a:r>
              <a:rPr lang="ru-RU" sz="1600" dirty="0" smtClean="0"/>
              <a:t>При </a:t>
            </a:r>
            <a:r>
              <a:rPr lang="ru-RU" sz="1600" dirty="0" smtClean="0"/>
              <a:t>внесении изменений оформляется </a:t>
            </a:r>
            <a:r>
              <a:rPr lang="ru-RU" sz="1600" dirty="0" err="1" smtClean="0"/>
              <a:t>допсоглашение</a:t>
            </a:r>
            <a:r>
              <a:rPr lang="ru-RU" sz="1600" dirty="0" smtClean="0"/>
              <a:t> на основании обращения поставщика (подрядчика, исполнителя).</a:t>
            </a:r>
          </a:p>
          <a:p>
            <a:r>
              <a:rPr lang="ru-RU" sz="1600" dirty="0" smtClean="0"/>
              <a:t>Постановление </a:t>
            </a:r>
            <a:r>
              <a:rPr lang="ru-RU" sz="1600" dirty="0" smtClean="0"/>
              <a:t>действует до 1 января 2016 г.</a:t>
            </a:r>
          </a:p>
          <a:p>
            <a:r>
              <a:rPr lang="ru-RU" sz="1600" dirty="0" smtClean="0"/>
              <a:t>Мера </a:t>
            </a:r>
            <a:r>
              <a:rPr lang="ru-RU" sz="1600" dirty="0" smtClean="0"/>
              <a:t>направлена на поддержание стабильности функционирования системы государственных закупок</a:t>
            </a:r>
            <a:r>
              <a:rPr lang="ru-RU" sz="1600" dirty="0" smtClean="0"/>
              <a:t>.</a:t>
            </a:r>
            <a:endParaRPr lang="ru-RU" sz="1600" dirty="0" smtClean="0"/>
          </a:p>
        </p:txBody>
      </p:sp>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39713"/>
            <a:ext cx="893763" cy="1241425"/>
          </a:xfrm>
          <a:prstGeom prst="rect">
            <a:avLst/>
          </a:prstGeom>
          <a:gradFill>
            <a:gsLst>
              <a:gs pos="39000">
                <a:srgbClr val="A50021">
                  <a:lumMod val="89000"/>
                  <a:lumOff val="11000"/>
                </a:srgbClr>
              </a:gs>
              <a:gs pos="100000">
                <a:srgbClr val="4D0808"/>
              </a:gs>
            </a:gsLst>
            <a:lin ang="0" scaled="1"/>
          </a:gradFill>
        </p:spPr>
        <p:txBody>
          <a:bodyPr anchor="ctr"/>
          <a:lstStyle/>
          <a:p>
            <a:pPr algn="ctr" eaLnBrk="1" fontAlgn="auto" hangingPunct="1">
              <a:spcBef>
                <a:spcPts val="0"/>
              </a:spcBef>
              <a:spcAft>
                <a:spcPts val="0"/>
              </a:spcAft>
              <a:defRPr/>
            </a:pPr>
            <a:endParaRPr lang="ru-RU" b="1" dirty="0">
              <a:solidFill>
                <a:schemeClr val="bg1"/>
              </a:solidFill>
              <a:latin typeface="+mj-lt"/>
              <a:cs typeface="+mn-cs"/>
            </a:endParaRPr>
          </a:p>
        </p:txBody>
      </p:sp>
      <p:pic>
        <p:nvPicPr>
          <p:cNvPr id="8195" name="Picture 6" descr="1"/>
          <p:cNvPicPr preferRelativeResize="0">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52513" y="239713"/>
            <a:ext cx="1966912" cy="73342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pic>
      <p:cxnSp>
        <p:nvCxnSpPr>
          <p:cNvPr id="4" name="Прямая соединительная линия 3"/>
          <p:cNvCxnSpPr/>
          <p:nvPr/>
        </p:nvCxnSpPr>
        <p:spPr>
          <a:xfrm>
            <a:off x="1052513" y="1481138"/>
            <a:ext cx="79009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3189765" y="239713"/>
            <a:ext cx="5954233" cy="461665"/>
          </a:xfrm>
          <a:prstGeom prst="rect">
            <a:avLst/>
          </a:prstGeom>
        </p:spPr>
        <p:txBody>
          <a:bodyPr wrap="square">
            <a:spAutoFit/>
          </a:bodyPr>
          <a:lstStyle/>
          <a:p>
            <a:pPr algn="ctr"/>
            <a:r>
              <a:rPr lang="ru-RU" sz="2400" dirty="0" smtClean="0"/>
              <a:t>Антикризисный план 2015</a:t>
            </a:r>
            <a:endParaRPr lang="ru-RU" sz="2800" b="1"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1" y="1655160"/>
          <a:ext cx="9144000" cy="4876800"/>
        </p:xfrm>
        <a:graphic>
          <a:graphicData uri="http://schemas.openxmlformats.org/drawingml/2006/table">
            <a:tbl>
              <a:tblPr firstRow="1" bandRow="1">
                <a:tableStyleId>{5C22544A-7EE6-4342-B048-85BDC9FD1C3A}</a:tableStyleId>
              </a:tblPr>
              <a:tblGrid>
                <a:gridCol w="4927001"/>
                <a:gridCol w="1721224"/>
                <a:gridCol w="2495775"/>
              </a:tblGrid>
              <a:tr h="370840">
                <a:tc>
                  <a:txBody>
                    <a:bodyPr/>
                    <a:lstStyle/>
                    <a:p>
                      <a:pPr algn="ctr"/>
                      <a:r>
                        <a:rPr lang="ru-RU" dirty="0" smtClean="0">
                          <a:solidFill>
                            <a:schemeClr val="tx1"/>
                          </a:solidFill>
                        </a:rPr>
                        <a:t>НАИМЕНОВАНИЕ</a:t>
                      </a:r>
                      <a:endParaRPr lang="ru-RU" dirty="0">
                        <a:solidFill>
                          <a:schemeClr val="tx1"/>
                        </a:solidFill>
                      </a:endParaRPr>
                    </a:p>
                  </a:txBody>
                  <a:tcPr/>
                </a:tc>
                <a:tc>
                  <a:txBody>
                    <a:bodyPr/>
                    <a:lstStyle/>
                    <a:p>
                      <a:pPr algn="ctr"/>
                      <a:r>
                        <a:rPr lang="ru-RU" dirty="0" smtClean="0">
                          <a:solidFill>
                            <a:schemeClr val="tx1"/>
                          </a:solidFill>
                        </a:rPr>
                        <a:t>Ожидаемый результат</a:t>
                      </a:r>
                      <a:endParaRPr lang="ru-RU" dirty="0">
                        <a:solidFill>
                          <a:schemeClr val="tx1"/>
                        </a:solidFill>
                      </a:endParaRPr>
                    </a:p>
                  </a:txBody>
                  <a:tcPr/>
                </a:tc>
                <a:tc>
                  <a:txBody>
                    <a:bodyPr/>
                    <a:lstStyle/>
                    <a:p>
                      <a:pPr algn="ctr"/>
                      <a:r>
                        <a:rPr lang="ru-RU" dirty="0" smtClean="0">
                          <a:solidFill>
                            <a:schemeClr val="tx1"/>
                          </a:solidFill>
                        </a:rPr>
                        <a:t>Действие </a:t>
                      </a:r>
                      <a:endParaRPr lang="ru-RU" dirty="0">
                        <a:solidFill>
                          <a:schemeClr val="tx1"/>
                        </a:solidFill>
                      </a:endParaRPr>
                    </a:p>
                  </a:txBody>
                  <a:tcPr/>
                </a:tc>
              </a:tr>
              <a:tr h="370840">
                <a:tc>
                  <a:txBody>
                    <a:bodyPr/>
                    <a:lstStyle/>
                    <a:p>
                      <a:r>
                        <a:rPr lang="ru-RU" sz="1600" dirty="0" smtClean="0"/>
                        <a:t>1.3. Определения порядка и условий реструктуризации задолженности коммерческих банков, возникшей в связи с предъявлением требований к исполнению банковских гарантий, предоставленных в качестве обеспечения исполнения государственных контрактов; определения дополнительных случаев, при которых государственный заказчик вправе, но не обязан устанавливать требование об обеспечении исполнения государственного контракта</a:t>
                      </a:r>
                    </a:p>
                    <a:p>
                      <a:endParaRPr lang="ru-RU" sz="1600" dirty="0"/>
                    </a:p>
                  </a:txBody>
                  <a:tcPr/>
                </a:tc>
                <a:tc>
                  <a:txBody>
                    <a:bodyPr/>
                    <a:lstStyle/>
                    <a:p>
                      <a:pPr algn="l"/>
                      <a:r>
                        <a:rPr lang="ru-RU" sz="1600" dirty="0" smtClean="0">
                          <a:solidFill>
                            <a:srgbClr val="000000"/>
                          </a:solidFill>
                        </a:rPr>
                        <a:t>Поддержание стабильности функционирования </a:t>
                      </a:r>
                    </a:p>
                    <a:p>
                      <a:pPr algn="l"/>
                      <a:r>
                        <a:rPr lang="ru-RU" sz="1600" dirty="0" smtClean="0">
                          <a:solidFill>
                            <a:srgbClr val="000000"/>
                          </a:solidFill>
                        </a:rPr>
                        <a:t>системы государственных закупок</a:t>
                      </a:r>
                    </a:p>
                    <a:p>
                      <a:pPr algn="l"/>
                      <a:endParaRPr lang="ru-RU" sz="1600" dirty="0"/>
                    </a:p>
                  </a:txBody>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t>Постановление Правительства РФ от 28 апреля 2015 г. N 405 "Об утверждении Правил осуществления заказчиком в 2015 году реструктуризации задолженностей коммерческих банков, возникших в связи с предъявлением требований к исполнению банковских гарантий, предоставленных в качестве обеспечения исполнения контрактов"</a:t>
                      </a:r>
                    </a:p>
                  </a:txBody>
                  <a:tcPr/>
                </a:tc>
              </a:tr>
            </a:tbl>
          </a:graphicData>
        </a:graphic>
      </p:graphicFrame>
    </p:spTree>
    <p:extLst>
      <p:ext uri="{BB962C8B-B14F-4D97-AF65-F5344CB8AC3E}">
        <p14:creationId xmlns="" xmlns:p14="http://schemas.microsoft.com/office/powerpoint/2010/main" val="1842615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22070</TotalTime>
  <Words>1678</Words>
  <Application>Microsoft Office PowerPoint</Application>
  <PresentationFormat>Экран (4:3)</PresentationFormat>
  <Paragraphs>205</Paragraphs>
  <Slides>23</Slides>
  <Notes>21</Notes>
  <HiddenSlides>0</HiddenSlides>
  <MMClips>0</MMClips>
  <ScaleCrop>false</ScaleCrop>
  <HeadingPairs>
    <vt:vector size="6" baseType="variant">
      <vt:variant>
        <vt:lpstr>Тема</vt:lpstr>
      </vt:variant>
      <vt:variant>
        <vt:i4>1</vt:i4>
      </vt:variant>
      <vt:variant>
        <vt:lpstr>Заголовки слайдов</vt:lpstr>
      </vt:variant>
      <vt:variant>
        <vt:i4>23</vt:i4>
      </vt:variant>
      <vt:variant>
        <vt:lpstr>Произвольные показы</vt:lpstr>
      </vt:variant>
      <vt:variant>
        <vt:i4>1</vt:i4>
      </vt:variant>
    </vt:vector>
  </HeadingPairs>
  <TitlesOfParts>
    <vt:vector size="25" baseType="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Произвольный показ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Прогноз на 2010-2012 гг.</dc:title>
  <dc:creator>skags</dc:creator>
  <cp:lastModifiedBy>baranovn</cp:lastModifiedBy>
  <cp:revision>1454</cp:revision>
  <cp:lastPrinted>2015-01-20T09:20:00Z</cp:lastPrinted>
  <dcterms:modified xsi:type="dcterms:W3CDTF">2015-06-10T13:55:49Z</dcterms:modified>
</cp:coreProperties>
</file>