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330" r:id="rId4"/>
    <p:sldId id="351" r:id="rId5"/>
    <p:sldId id="308" r:id="rId6"/>
    <p:sldId id="321" r:id="rId7"/>
    <p:sldId id="314" r:id="rId8"/>
    <p:sldId id="322" r:id="rId9"/>
    <p:sldId id="315" r:id="rId10"/>
    <p:sldId id="309" r:id="rId11"/>
    <p:sldId id="348" r:id="rId12"/>
    <p:sldId id="312" r:id="rId13"/>
    <p:sldId id="313" r:id="rId14"/>
    <p:sldId id="349" r:id="rId15"/>
    <p:sldId id="352" r:id="rId16"/>
    <p:sldId id="350" r:id="rId17"/>
    <p:sldId id="353" r:id="rId18"/>
    <p:sldId id="345" r:id="rId19"/>
    <p:sldId id="354" r:id="rId20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5823" y="5081769"/>
            <a:ext cx="6046227" cy="481411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 panose="020B0604020202020204"/>
              </a:rPr>
              <a:t>Для правки формата примечаний щелкните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79913" cy="53458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 panose="02020603050405020304"/>
              </a:rPr>
              <a:t>&lt;заголовок&gt;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7960" y="0"/>
            <a:ext cx="3279913" cy="534582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63899"/>
            <a:ext cx="3279913" cy="534582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7960" y="10163899"/>
            <a:ext cx="3279913" cy="534582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285DBB3-6269-4357-9283-A3EEBD143620}" type="slidenum">
              <a:rPr lang="ru-RU" sz="1400">
                <a:latin typeface="Times New Roman" panose="02020603050405020304"/>
              </a:rPr>
              <a:t>‹#›</a:t>
            </a:fld>
            <a:endParaRPr lang="ru-RU" sz="1400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1848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79161" y="4714334"/>
            <a:ext cx="5436529" cy="4470458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CustomShape 2"/>
          <p:cNvSpPr/>
          <p:nvPr/>
        </p:nvSpPr>
        <p:spPr>
          <a:xfrm>
            <a:off x="3850380" y="9437314"/>
            <a:ext cx="2943032" cy="493155"/>
          </a:xfrm>
          <a:prstGeom prst="rect">
            <a:avLst/>
          </a:prstGeom>
          <a:noFill/>
          <a:ln>
            <a:noFill/>
          </a:ln>
        </p:spPr>
        <p:txBody>
          <a:bodyPr lIns="92880" tIns="46440" rIns="92880" bIns="46440" anchor="b"/>
          <a:lstStyle/>
          <a:p>
            <a:pPr algn="r">
              <a:lnSpc>
                <a:spcPct val="100000"/>
              </a:lnSpc>
            </a:pPr>
            <a:fld id="{3AF82ABD-302B-4CAE-B6CD-5B48418A77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130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Рисунок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920" cy="2637360"/>
          </a:xfrm>
          <a:prstGeom prst="rect">
            <a:avLst/>
          </a:prstGeom>
          <a:ln>
            <a:noFill/>
          </a:ln>
        </p:spPr>
      </p:pic>
      <p:pic>
        <p:nvPicPr>
          <p:cNvPr id="5" name="Picture 8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6624720"/>
            <a:ext cx="9142920" cy="2592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 panose="020B0604020202020204"/>
              </a:rPr>
              <a:t>Для правки текста заголовка щелкните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 panose="020B0604020202020204"/>
              </a:rPr>
              <a:t>Для правки структуры щелкните мышью</a:t>
            </a:r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 panose="020B0604020202020204"/>
              </a:rPr>
              <a:t>Второй уровень структуры</a:t>
            </a:r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 panose="020B0604020202020204"/>
              </a:rPr>
              <a:t>Третий уровень структуры</a:t>
            </a:r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 panose="020B0604020202020204"/>
              </a:rPr>
              <a:t>Четвёртый уровень структуры</a:t>
            </a:r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 panose="020B0604020202020204"/>
              </a:rPr>
              <a:t>Пятый уровень структуры</a:t>
            </a:r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 panose="020B0604020202020204"/>
              </a:rPr>
              <a:t>Шестой уровень структуры</a:t>
            </a:r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624720"/>
            <a:ext cx="9142920" cy="259200"/>
          </a:xfrm>
          <a:prstGeom prst="rect">
            <a:avLst/>
          </a:prstGeom>
          <a:ln>
            <a:noFill/>
          </a:ln>
        </p:spPr>
      </p:pic>
      <p:pic>
        <p:nvPicPr>
          <p:cNvPr id="39" name="Picture 9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2920" cy="9068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 panose="020B0604020202020204"/>
              </a:rPr>
              <a:t>Для правки текста заголовка щелкните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 panose="020B0604020202020204"/>
              </a:rPr>
              <a:t>Для правки структуры щелкните мышью</a:t>
            </a:r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 panose="020B0604020202020204"/>
              </a:rPr>
              <a:t>Второй уровень структуры</a:t>
            </a:r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 panose="020B0604020202020204"/>
              </a:rPr>
              <a:t>Третий уровень структуры</a:t>
            </a:r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 panose="020B0604020202020204"/>
              </a:rPr>
              <a:t>Четвёртый уровень структуры</a:t>
            </a:r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 panose="020B0604020202020204"/>
              </a:rPr>
              <a:t>Пятый уровень структуры</a:t>
            </a:r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 panose="020B0604020202020204"/>
              </a:rPr>
              <a:t>Шестой уровень структуры</a:t>
            </a:r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87733" y="0"/>
            <a:ext cx="7882560" cy="228150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2400" b="1" dirty="0">
                <a:solidFill>
                  <a:srgbClr val="008080"/>
                </a:solidFill>
                <a:latin typeface="Arial" panose="020B0604020202020204"/>
                <a:ea typeface="MS PGothic" panose="020B0600070205080204" charset="-128"/>
              </a:rPr>
              <a:t>ФЕДЕРАЛЬНАЯ АНТИМОНОПОЛЬНАЯ СЛУЖБА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2400" b="1" dirty="0">
                <a:solidFill>
                  <a:srgbClr val="008080"/>
                </a:solidFill>
                <a:latin typeface="Arial" panose="020B0604020202020204"/>
                <a:ea typeface="MS PGothic" panose="020B0600070205080204" charset="-128"/>
              </a:rPr>
              <a:t>Чувашское  УФАС России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82" name="CustomShape 2"/>
          <p:cNvSpPr/>
          <p:nvPr/>
        </p:nvSpPr>
        <p:spPr>
          <a:xfrm>
            <a:off x="413769" y="2402264"/>
            <a:ext cx="8423640" cy="3888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Основные нарушения  </a:t>
            </a:r>
            <a:r>
              <a:rPr lang="ru-RU" sz="3200" b="1" dirty="0">
                <a:solidFill>
                  <a:srgbClr val="7030A0"/>
                </a:solidFill>
              </a:rPr>
              <a:t>законодательства о контрактной системе </a:t>
            </a:r>
            <a:r>
              <a:rPr lang="ru-RU" sz="3200" b="1" dirty="0" smtClean="0">
                <a:solidFill>
                  <a:srgbClr val="7030A0"/>
                </a:solidFill>
              </a:rPr>
              <a:t>в 2021-2022  году.</a:t>
            </a:r>
          </a:p>
          <a:p>
            <a:pPr algn="ctr">
              <a:lnSpc>
                <a:spcPct val="115000"/>
              </a:lnSpc>
            </a:pPr>
            <a:endParaRPr lang="ru-RU" sz="3200" b="1" dirty="0">
              <a:solidFill>
                <a:srgbClr val="7030A0"/>
              </a:solidFill>
              <a:latin typeface="Times New Roman" panose="02020603050405020304"/>
            </a:endParaRPr>
          </a:p>
          <a:p>
            <a:pPr algn="ctr">
              <a:lnSpc>
                <a:spcPct val="115000"/>
              </a:lnSpc>
            </a:pPr>
            <a:endParaRPr lang="ru-RU" sz="3200" b="1" dirty="0" smtClean="0">
              <a:solidFill>
                <a:srgbClr val="7030A0"/>
              </a:solidFill>
              <a:latin typeface="Times New Roman" panose="02020603050405020304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/>
              </a:rPr>
              <a:t>28 апреля 2022 года</a:t>
            </a:r>
            <a:endParaRPr sz="20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3" name="CustomShape 3"/>
          <p:cNvSpPr/>
          <p:nvPr/>
        </p:nvSpPr>
        <p:spPr>
          <a:xfrm>
            <a:off x="7524720" y="5516640"/>
            <a:ext cx="183240" cy="46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но 2 11"/>
          <p:cNvSpPr/>
          <p:nvPr/>
        </p:nvSpPr>
        <p:spPr>
          <a:xfrm>
            <a:off x="6463096" y="774289"/>
            <a:ext cx="2716184" cy="153392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333F31E-52EF-4F9E-BCFD-D9BC1310F432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10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-22137" y="-35714"/>
            <a:ext cx="9142920" cy="660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ru-RU" sz="2400" b="1" dirty="0">
                <a:solidFill>
                  <a:srgbClr val="632523"/>
                </a:solidFill>
              </a:rPr>
              <a:t>Постановление Правительства РФ от 29.12.2021 N 2571 </a:t>
            </a:r>
            <a:endParaRPr lang="ru-RU" sz="2400" dirty="0"/>
          </a:p>
        </p:txBody>
      </p:sp>
      <p:sp>
        <p:nvSpPr>
          <p:cNvPr id="120" name="CustomShape 3"/>
          <p:cNvSpPr/>
          <p:nvPr/>
        </p:nvSpPr>
        <p:spPr>
          <a:xfrm>
            <a:off x="95534" y="664380"/>
            <a:ext cx="9025249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dirty="0" smtClean="0"/>
          </a:p>
        </p:txBody>
      </p:sp>
      <p:sp>
        <p:nvSpPr>
          <p:cNvPr id="122" name="CustomShape 5"/>
          <p:cNvSpPr/>
          <p:nvPr/>
        </p:nvSpPr>
        <p:spPr>
          <a:xfrm>
            <a:off x="497160" y="5317062"/>
            <a:ext cx="8336160" cy="1274178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Скругленный прямоугольник 3"/>
          <p:cNvSpPr/>
          <p:nvPr/>
        </p:nvSpPr>
        <p:spPr>
          <a:xfrm>
            <a:off x="440078" y="987675"/>
            <a:ext cx="8336160" cy="2504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7160" y="3706602"/>
            <a:ext cx="8336160" cy="886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6409" y="5562477"/>
            <a:ext cx="8336160" cy="9933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3957" y="4735994"/>
            <a:ext cx="8336160" cy="605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23406" y="1056250"/>
            <a:ext cx="7376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культуры и культурного наследия,                </a:t>
            </a:r>
            <a:r>
              <a:rPr lang="ru-RU" sz="2400" dirty="0">
                <a:solidFill>
                  <a:srgbClr val="FF0000"/>
                </a:solidFill>
              </a:rPr>
              <a:t>36</a:t>
            </a:r>
            <a:r>
              <a:rPr lang="ru-RU" sz="2400" dirty="0"/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градостроительной деятельности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позиций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дорожной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деятельности,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обороны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безопасности государства, использования атомной энергии,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здравоохранения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образования и науки</a:t>
            </a:r>
            <a:endParaRPr lang="ru-RU" sz="2400" dirty="0"/>
          </a:p>
        </p:txBody>
      </p:sp>
      <p:sp>
        <p:nvSpPr>
          <p:cNvPr id="3" name="4-конечная звезда 2"/>
          <p:cNvSpPr/>
          <p:nvPr/>
        </p:nvSpPr>
        <p:spPr>
          <a:xfrm>
            <a:off x="818606" y="1159543"/>
            <a:ext cx="304800" cy="2773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 flipV="1">
            <a:off x="818606" y="1504187"/>
            <a:ext cx="304800" cy="324613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818606" y="1858104"/>
            <a:ext cx="304800" cy="34464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818606" y="2248322"/>
            <a:ext cx="304800" cy="344645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flipV="1">
            <a:off x="818606" y="2627435"/>
            <a:ext cx="304800" cy="28882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818606" y="2954940"/>
            <a:ext cx="304800" cy="344645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30694" y="3658939"/>
            <a:ext cx="751549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Изменены пороговые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 для установления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доптребований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зависимости от вида деятельности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5967" y="4777722"/>
            <a:ext cx="484671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применяется к запросам котировок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4217" y="5616801"/>
            <a:ext cx="7454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Изменился порядок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подтверждения соответствия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доптребованиям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58A9D37-2DD1-486A-B763-C0C3E5767093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11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-4583" y="-100177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ea typeface="MS PGothic" panose="020B0600070205080204" charset="-128"/>
              </a:rPr>
              <a:t>Основные виды </a:t>
            </a:r>
            <a:r>
              <a:rPr lang="ru-RU" sz="2800" b="1" dirty="0" smtClean="0">
                <a:ea typeface="MS PGothic" panose="020B0600070205080204" charset="-128"/>
              </a:rPr>
              <a:t>нарушений при утверждении документации</a:t>
            </a:r>
            <a:endParaRPr lang="ru-RU" sz="2800" dirty="0"/>
          </a:p>
        </p:txBody>
      </p:sp>
      <p:sp>
        <p:nvSpPr>
          <p:cNvPr id="110" name="CustomShape 3"/>
          <p:cNvSpPr/>
          <p:nvPr/>
        </p:nvSpPr>
        <p:spPr>
          <a:xfrm>
            <a:off x="319320" y="852840"/>
            <a:ext cx="8644680" cy="1740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2" name="CustomShape 5"/>
          <p:cNvSpPr/>
          <p:nvPr/>
        </p:nvSpPr>
        <p:spPr>
          <a:xfrm>
            <a:off x="319320" y="3888900"/>
            <a:ext cx="8336160" cy="1943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320" y="1004260"/>
            <a:ext cx="8575017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 объекту закупки, не соответствующих закону о контрактной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 представлении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составе заявки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документов, не предусмотренных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применение национального режима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 в один лот закупок по лицензируемым и не лицензируемым видам деятельности;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при установлении преимуществ отдельным участникам закупок (субъектам малого предпринимательства, социально ориентированным некоммерческим организациям, учреждениям и предприятиям уголовно-исполнительной системы, организациям инвалидов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9320" y="1004260"/>
            <a:ext cx="8644680" cy="86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9320" y="1981822"/>
            <a:ext cx="8644680" cy="86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20" y="3617685"/>
            <a:ext cx="8644680" cy="86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9320" y="2947707"/>
            <a:ext cx="8644680" cy="465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9320" y="4616102"/>
            <a:ext cx="8644680" cy="1857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43F4D82-98E0-4419-9A8A-D6269F0B5541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12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0" name="CustomShape 3"/>
          <p:cNvSpPr/>
          <p:nvPr/>
        </p:nvSpPr>
        <p:spPr>
          <a:xfrm>
            <a:off x="335589" y="287383"/>
            <a:ext cx="8518610" cy="58026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 lang="ru-RU" sz="2800" b="1" dirty="0" smtClean="0">
              <a:latin typeface="Arial" panose="020B0604020202020204"/>
              <a:ea typeface="DejaVu Sans" panose="020B0603030804020204"/>
            </a:endParaRPr>
          </a:p>
          <a:p>
            <a:pPr algn="just">
              <a:lnSpc>
                <a:spcPct val="100000"/>
              </a:lnSpc>
            </a:pPr>
            <a:endParaRPr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требований к размеру обеспечения заявок на участие в определении поставщика, размеру и способам обеспечения исполнения контракта, не соответствующих закону при закупках у СМП, при казначейском сопровождении контракта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2000" dirty="0"/>
              <a:t>у</a:t>
            </a:r>
            <a:r>
              <a:rPr lang="ru-RU" sz="2000" dirty="0" smtClean="0"/>
              <a:t>становление ненадлежащих сроков оплаты товара, сроков возврата обеспечения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отсутствии </a:t>
            </a:r>
            <a:r>
              <a:rPr lang="ru-RU" sz="2000" dirty="0"/>
              <a:t>в контракте требований к поставщику о </a:t>
            </a:r>
            <a:r>
              <a:rPr lang="ru-RU" sz="2000" dirty="0" smtClean="0"/>
              <a:t>предоставлении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нового обеспечения контракта в случае отзыва лицензии банка</a:t>
            </a:r>
            <a:r>
              <a:rPr lang="ru-RU" sz="2000" dirty="0" smtClean="0"/>
              <a:t>;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либо ответственности за не предоставление</a:t>
            </a:r>
          </a:p>
          <a:p>
            <a:endParaRPr lang="ru-RU" sz="20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2000" dirty="0" smtClean="0"/>
              <a:t>ненадлежащее </a:t>
            </a:r>
            <a:r>
              <a:rPr lang="ru-RU" sz="2000" dirty="0"/>
              <a:t>установление требований к сроку действия </a:t>
            </a: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 smtClean="0"/>
              <a:t>     гарантии</a:t>
            </a:r>
          </a:p>
          <a:p>
            <a:pPr>
              <a:lnSpc>
                <a:spcPct val="100000"/>
              </a:lnSpc>
            </a:pPr>
            <a:endParaRPr sz="2000" dirty="0" smtClean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31" name="CustomShape 4"/>
          <p:cNvSpPr/>
          <p:nvPr/>
        </p:nvSpPr>
        <p:spPr>
          <a:xfrm>
            <a:off x="382029" y="3402849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3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ustomShape 2"/>
          <p:cNvSpPr/>
          <p:nvPr/>
        </p:nvSpPr>
        <p:spPr>
          <a:xfrm>
            <a:off x="83144" y="-16488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ea typeface="MS PGothic" panose="020B0600070205080204" charset="-128"/>
              </a:rPr>
              <a:t>Основные </a:t>
            </a:r>
            <a:r>
              <a:rPr lang="ru-RU" sz="2800" b="1" dirty="0">
                <a:ea typeface="MS PGothic" panose="020B0600070205080204" charset="-128"/>
              </a:rPr>
              <a:t>виды нарушений </a:t>
            </a:r>
            <a:endParaRPr lang="ru-RU" sz="2800" b="1" dirty="0" smtClean="0">
              <a:ea typeface="MS PGothic" panose="020B0600070205080204" charset="-128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ea typeface="MS PGothic" panose="020B0600070205080204" charset="-128"/>
              </a:rPr>
              <a:t>при </a:t>
            </a:r>
            <a:r>
              <a:rPr lang="ru-RU" sz="2800" b="1" dirty="0">
                <a:ea typeface="MS PGothic" panose="020B0600070205080204" charset="-128"/>
              </a:rPr>
              <a:t>утверждении документации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9320" y="1004260"/>
            <a:ext cx="8644680" cy="1299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3771" y="2480582"/>
            <a:ext cx="8644680" cy="842495"/>
          </a:xfrm>
          <a:prstGeom prst="roundRect">
            <a:avLst>
              <a:gd name="adj" fmla="val 213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589" y="3441467"/>
            <a:ext cx="8644680" cy="1417916"/>
          </a:xfrm>
          <a:prstGeom prst="roundRect">
            <a:avLst>
              <a:gd name="adj" fmla="val 17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20" y="5024609"/>
            <a:ext cx="8644680" cy="76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43F4D82-98E0-4419-9A8A-D6269F0B5541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13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0" name="CustomShape 3"/>
          <p:cNvSpPr/>
          <p:nvPr/>
        </p:nvSpPr>
        <p:spPr>
          <a:xfrm>
            <a:off x="358920" y="1103682"/>
            <a:ext cx="85348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принятие решения </a:t>
            </a:r>
            <a:r>
              <a:rPr lang="ru-RU" sz="2400" dirty="0"/>
              <a:t>о соответствии заявки участника </a:t>
            </a:r>
            <a:r>
              <a:rPr lang="ru-RU" sz="2400" dirty="0" smtClean="0"/>
              <a:t>требованиям при отсутствии документов </a:t>
            </a:r>
            <a:r>
              <a:rPr lang="ru-RU" sz="2400" dirty="0"/>
              <a:t>и </a:t>
            </a:r>
            <a:r>
              <a:rPr lang="ru-RU" sz="2400" dirty="0" smtClean="0"/>
              <a:t>информации </a:t>
            </a:r>
            <a:r>
              <a:rPr lang="ru-RU" sz="2400" dirty="0"/>
              <a:t>о соответствии участника дополнительным требованиям части 2.1 статьи </a:t>
            </a:r>
            <a:r>
              <a:rPr lang="ru-RU" sz="2400" dirty="0" smtClean="0"/>
              <a:t>31</a:t>
            </a:r>
          </a:p>
          <a:p>
            <a:pPr algn="ctr">
              <a:lnSpc>
                <a:spcPct val="100000"/>
              </a:lnSpc>
            </a:pPr>
            <a:endParaRPr lang="ru-RU" sz="2400" dirty="0"/>
          </a:p>
          <a:p>
            <a:pPr algn="ctr">
              <a:lnSpc>
                <a:spcPct val="100000"/>
              </a:lnSpc>
            </a:pPr>
            <a:endParaRPr lang="ru-RU" sz="2400" dirty="0" smtClean="0"/>
          </a:p>
          <a:p>
            <a:pPr algn="ctr">
              <a:lnSpc>
                <a:spcPct val="100000"/>
              </a:lnSpc>
            </a:pPr>
            <a:r>
              <a:rPr lang="ru-RU" sz="2400" dirty="0" smtClean="0"/>
              <a:t>Отказ </a:t>
            </a:r>
            <a:r>
              <a:rPr lang="ru-RU" sz="2400" dirty="0"/>
              <a:t>в допуске участнику в связи с нахождением в РНП по 223-фз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000" dirty="0" smtClean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3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3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ustomShape 2"/>
          <p:cNvSpPr/>
          <p:nvPr/>
        </p:nvSpPr>
        <p:spPr>
          <a:xfrm>
            <a:off x="15300" y="38563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ea typeface="MS PGothic" panose="020B0600070205080204" charset="-128"/>
              </a:rPr>
              <a:t>ДЕЙСТВИЯ КОМИССИИ 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" y="1149109"/>
            <a:ext cx="8644680" cy="15390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8920" y="3230445"/>
            <a:ext cx="8644680" cy="935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43F4D82-98E0-4419-9A8A-D6269F0B5541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14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0" name="CustomShape 3"/>
          <p:cNvSpPr/>
          <p:nvPr/>
        </p:nvSpPr>
        <p:spPr>
          <a:xfrm>
            <a:off x="397800" y="953640"/>
            <a:ext cx="85348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dirty="0"/>
              <a:t>ненадлежащее оформление протокола рассмотрения </a:t>
            </a:r>
            <a:r>
              <a:rPr lang="ru-RU" sz="2800" dirty="0" smtClean="0"/>
              <a:t>заявок</a:t>
            </a:r>
          </a:p>
          <a:p>
            <a:pPr algn="just">
              <a:lnSpc>
                <a:spcPct val="100000"/>
              </a:lnSpc>
            </a:pPr>
            <a:endParaRPr lang="ru-RU" sz="2800" dirty="0"/>
          </a:p>
          <a:p>
            <a:pPr algn="just">
              <a:lnSpc>
                <a:spcPct val="100000"/>
              </a:lnSpc>
            </a:pPr>
            <a:r>
              <a:rPr lang="ru-RU" sz="2000" dirty="0" smtClean="0"/>
              <a:t>отсутствие </a:t>
            </a:r>
            <a:r>
              <a:rPr lang="ru-RU" sz="2000" dirty="0"/>
              <a:t>положений документации, которым не соответствует заявка на участие в нем, а также положений заявки, которые не соответствуют </a:t>
            </a:r>
            <a:r>
              <a:rPr lang="ru-RU" sz="2000" dirty="0" smtClean="0"/>
              <a:t>документации </a:t>
            </a:r>
          </a:p>
          <a:p>
            <a:pPr algn="just">
              <a:lnSpc>
                <a:spcPct val="100000"/>
              </a:lnSpc>
            </a:pPr>
            <a:endParaRPr lang="ru-RU" sz="2000" dirty="0"/>
          </a:p>
          <a:p>
            <a:pPr algn="just">
              <a:lnSpc>
                <a:spcPct val="100000"/>
              </a:lnSpc>
            </a:pPr>
            <a:r>
              <a:rPr lang="ru-RU" sz="2000" dirty="0"/>
              <a:t>н</a:t>
            </a:r>
            <a:r>
              <a:rPr lang="ru-RU" sz="2000" dirty="0" smtClean="0"/>
              <a:t>е доведение </a:t>
            </a:r>
            <a:r>
              <a:rPr lang="ru-RU" sz="2000" dirty="0"/>
              <a:t>до сведения участников закупки всей информации, касающейся хода и результатов рассмотрения их заявок 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1600" dirty="0"/>
              <a:t>из протокола закупочной комиссии невозможно определить, какие параметры квалификации и </a:t>
            </a:r>
            <a:r>
              <a:rPr lang="ru-RU" sz="1600" dirty="0" smtClean="0"/>
              <a:t>организатор </a:t>
            </a:r>
            <a:r>
              <a:rPr lang="ru-RU" sz="1600" dirty="0"/>
              <a:t>посчитал нарушенными, </a:t>
            </a:r>
            <a:r>
              <a:rPr lang="ru-RU" sz="1600" dirty="0" smtClean="0"/>
              <a:t> </a:t>
            </a:r>
            <a:r>
              <a:rPr lang="ru-RU" sz="1600" dirty="0"/>
              <a:t>какие документы участника – </a:t>
            </a:r>
            <a:r>
              <a:rPr lang="ru-RU" sz="1600" dirty="0" smtClean="0"/>
              <a:t>принял или нет к оценке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ru-RU" sz="2000" dirty="0"/>
          </a:p>
          <a:p>
            <a:pPr algn="just">
              <a:lnSpc>
                <a:spcPct val="100000"/>
              </a:lnSpc>
            </a:pPr>
            <a:endParaRPr lang="ru-RU" sz="2800" dirty="0" smtClean="0"/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несвоевременное </a:t>
            </a:r>
            <a:r>
              <a:rPr lang="ru-RU" sz="2800" dirty="0"/>
              <a:t>размещение </a:t>
            </a:r>
            <a:r>
              <a:rPr lang="ru-RU" sz="2800" dirty="0" smtClean="0"/>
              <a:t>протокола</a:t>
            </a:r>
          </a:p>
          <a:p>
            <a:pPr algn="just">
              <a:lnSpc>
                <a:spcPct val="100000"/>
              </a:lnSpc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000" dirty="0" smtClean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3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ustomShape 2"/>
          <p:cNvSpPr/>
          <p:nvPr/>
        </p:nvSpPr>
        <p:spPr>
          <a:xfrm>
            <a:off x="15300" y="38563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ea typeface="MS PGothic" panose="020B0600070205080204" charset="-128"/>
              </a:rPr>
              <a:t>ПРОТОКОЛ 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920" y="959442"/>
            <a:ext cx="8644680" cy="1130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900" y="2255550"/>
            <a:ext cx="8644680" cy="980704"/>
          </a:xfrm>
          <a:prstGeom prst="roundRect">
            <a:avLst>
              <a:gd name="adj" fmla="val 27788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" y="3528933"/>
            <a:ext cx="8644680" cy="136528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900" y="5465112"/>
            <a:ext cx="8644680" cy="935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78377" y="1453439"/>
            <a:ext cx="264523" cy="12714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69977" y="2954078"/>
            <a:ext cx="251460" cy="12574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43F4D82-98E0-4419-9A8A-D6269F0B5541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15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0" name="CustomShape 3"/>
          <p:cNvSpPr/>
          <p:nvPr/>
        </p:nvSpPr>
        <p:spPr>
          <a:xfrm>
            <a:off x="452700" y="1113446"/>
            <a:ext cx="85348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ru-RU" sz="2000" dirty="0" smtClean="0"/>
              <a:t> </a:t>
            </a:r>
            <a:r>
              <a:rPr lang="ru-RU" sz="2800" dirty="0" smtClean="0"/>
              <a:t>ненадлежащее оформление разъяснений </a:t>
            </a:r>
            <a:r>
              <a:rPr lang="ru-RU" sz="2000" dirty="0" smtClean="0"/>
              <a:t>– отсутствие содержания запроса</a:t>
            </a:r>
          </a:p>
          <a:p>
            <a:pPr marL="342900" indent="-342900">
              <a:buFontTx/>
              <a:buChar char="-"/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енадлежащая информация по НМЦК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– указание на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невозможность определения объема подлежащих выполнению работ 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заказчиком на подписание контракта, содержащего х</a:t>
            </a:r>
            <a:r>
              <a:rPr lang="ru-RU" sz="2000" dirty="0" smtClean="0"/>
              <a:t>арактеристики товара, не соответствующие предложенным  </a:t>
            </a:r>
            <a:r>
              <a:rPr lang="ru-RU" sz="2000" dirty="0"/>
              <a:t>участником закупки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000" dirty="0" smtClean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3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ustomShape 2"/>
          <p:cNvSpPr/>
          <p:nvPr/>
        </p:nvSpPr>
        <p:spPr>
          <a:xfrm>
            <a:off x="15300" y="38563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ea typeface="MS PGothic" panose="020B0600070205080204" charset="-128"/>
              </a:rPr>
              <a:t>ИНЫЕ   НАРУШЕНЯ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" y="1017764"/>
            <a:ext cx="8644680" cy="1025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900" y="2203517"/>
            <a:ext cx="8644680" cy="865483"/>
          </a:xfrm>
          <a:prstGeom prst="roundRect">
            <a:avLst>
              <a:gd name="adj" fmla="val 277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" y="3304761"/>
            <a:ext cx="8644680" cy="935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43F4D82-98E0-4419-9A8A-D6269F0B5541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16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0" name="CustomShape 3"/>
          <p:cNvSpPr/>
          <p:nvPr/>
        </p:nvSpPr>
        <p:spPr>
          <a:xfrm>
            <a:off x="467177" y="1053965"/>
            <a:ext cx="85348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ru-RU" sz="2000" dirty="0" smtClean="0"/>
              <a:t> </a:t>
            </a:r>
            <a:r>
              <a:rPr lang="ru-RU" sz="2800" dirty="0" smtClean="0"/>
              <a:t>ОБРАЩЕНИЕ </a:t>
            </a:r>
          </a:p>
          <a:p>
            <a:pPr algn="ctr"/>
            <a:r>
              <a:rPr lang="ru-RU" sz="2800" dirty="0" smtClean="0"/>
              <a:t>о включении в РНП в </a:t>
            </a:r>
            <a:r>
              <a:rPr lang="ru-RU" sz="2800" b="1" dirty="0" smtClean="0">
                <a:solidFill>
                  <a:srgbClr val="C00000"/>
                </a:solidFill>
              </a:rPr>
              <a:t>электронном виде</a:t>
            </a:r>
          </a:p>
          <a:p>
            <a:pPr algn="ctr"/>
            <a:r>
              <a:rPr lang="ru-RU" sz="2800" dirty="0" smtClean="0"/>
              <a:t>С 01.04.2022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000" dirty="0" smtClean="0"/>
          </a:p>
          <a:p>
            <a:pPr>
              <a:lnSpc>
                <a:spcPct val="100000"/>
              </a:lnSpc>
            </a:pPr>
            <a:r>
              <a:rPr lang="ru-RU" sz="2000" dirty="0" smtClean="0"/>
              <a:t>             УКЛОНЕНИЕ                                  ОДНОСТОРОННЕЕ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РАСТОРЖЕНИЕ</a:t>
            </a:r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 smtClean="0"/>
              <a:t>       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Реализовано в ЕИС                            </a:t>
            </a:r>
            <a:r>
              <a:rPr lang="ru-RU" sz="2000" dirty="0" smtClean="0"/>
              <a:t>Не реализовано в ЕИС по 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             </a:t>
            </a:r>
            <a:r>
              <a:rPr lang="ru-RU" sz="2000" dirty="0" smtClean="0">
                <a:solidFill>
                  <a:srgbClr val="FF0000"/>
                </a:solidFill>
              </a:rPr>
              <a:t>с 04.04.2022                                    </a:t>
            </a:r>
            <a:r>
              <a:rPr lang="ru-RU" sz="2000" dirty="0" smtClean="0"/>
              <a:t>протоколам до 01.01.2022</a:t>
            </a:r>
          </a:p>
          <a:p>
            <a:pPr>
              <a:lnSpc>
                <a:spcPct val="100000"/>
              </a:lnSpc>
            </a:pPr>
            <a:endParaRPr lang="ru-RU" sz="2800" dirty="0"/>
          </a:p>
          <a:p>
            <a:pPr algn="ctr">
              <a:lnSpc>
                <a:spcPct val="100000"/>
              </a:lnSpc>
            </a:pPr>
            <a:r>
              <a:rPr lang="ru-RU" sz="2000" dirty="0" smtClean="0"/>
              <a:t>  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Дата реализации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              с    06.05.2022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ustomShape 2"/>
          <p:cNvSpPr/>
          <p:nvPr/>
        </p:nvSpPr>
        <p:spPr>
          <a:xfrm>
            <a:off x="15300" y="38563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ea typeface="MS PGothic" panose="020B0600070205080204" charset="-128"/>
              </a:rPr>
              <a:t>РЕЕСТР НЕДОБРОСОВЕСТНЫХ ПОСТАВЩИКОВ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" y="1017764"/>
            <a:ext cx="8644680" cy="1443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8485" y="2939074"/>
            <a:ext cx="2114460" cy="865483"/>
          </a:xfrm>
          <a:prstGeom prst="roundRect">
            <a:avLst>
              <a:gd name="adj" fmla="val 277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34617" y="2959074"/>
            <a:ext cx="3895577" cy="108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3966" y="4627080"/>
            <a:ext cx="2943497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86812" y="4627080"/>
            <a:ext cx="371652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72593" y="5727960"/>
            <a:ext cx="38907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959429" y="2534194"/>
            <a:ext cx="653142" cy="287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55834" y="2555833"/>
            <a:ext cx="653142" cy="287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947755" y="3982705"/>
            <a:ext cx="653142" cy="502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472389" y="4090788"/>
            <a:ext cx="653142" cy="502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40126" y="5543819"/>
            <a:ext cx="653142" cy="184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58920" y="1320840"/>
            <a:ext cx="8553960" cy="343440"/>
          </a:xfrm>
          <a:prstGeom prst="rect">
            <a:avLst/>
          </a:prstGeom>
          <a:noFill/>
          <a:ln>
            <a:noFill/>
          </a:ln>
        </p:spPr>
        <p:txBody>
          <a:bodyPr lIns="82440" tIns="41040" rIns="82440" bIns="41040"/>
          <a:lstStyle/>
          <a:p>
            <a:pPr algn="ctr">
              <a:lnSpc>
                <a:spcPct val="40000"/>
              </a:lnSpc>
            </a:pPr>
            <a:endParaRPr lang="ru-RU" sz="4300" b="1" dirty="0">
              <a:solidFill>
                <a:srgbClr val="006876"/>
              </a:solidFill>
              <a:latin typeface="Trebuchet MS" panose="020B0603020202020204"/>
              <a:ea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743" y="78377"/>
            <a:ext cx="877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PT Sans"/>
              </a:rPr>
              <a:t>Процедура одностороннего расторжения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956" y="3325436"/>
            <a:ext cx="8027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получено подтверждение того, что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исполнителю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вручили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уведомление </a:t>
            </a:r>
          </a:p>
          <a:p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получена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информация, что его нет по адресу, который прописан в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реквизитах</a:t>
            </a:r>
          </a:p>
          <a:p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прошло 15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дней с даты размещения решения в ЕИС, если раньше не получили подтверждение или информацию об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уведомлении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428" y="1042098"/>
            <a:ext cx="306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Принятие </a:t>
            </a:r>
          </a:p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решения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20938" y="946427"/>
            <a:ext cx="3719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Опубликование электронной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версию решения в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ЕИС в  специальном </a:t>
            </a:r>
            <a:r>
              <a:rPr lang="ru-RU" b="1" dirty="0">
                <a:solidFill>
                  <a:srgbClr val="FF0000"/>
                </a:solidFill>
                <a:latin typeface="PT Sans"/>
              </a:rPr>
              <a:t>реестр дополнительной информации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о </a:t>
            </a:r>
            <a:r>
              <a:rPr lang="ru-RU" dirty="0" err="1" smtClean="0">
                <a:solidFill>
                  <a:srgbClr val="000000"/>
                </a:solidFill>
                <a:latin typeface="PT Sans"/>
              </a:rPr>
              <a:t>госконтрактах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03863" y="925616"/>
            <a:ext cx="2534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Отправка документа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заказным письмом с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уведомлением + второй вид связи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60724" y="27348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PT Sans"/>
              </a:rPr>
              <a:t>надлежащее уведомление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7088" y="5633760"/>
            <a:ext cx="5081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PT Sans"/>
              </a:rPr>
              <a:t>10 </a:t>
            </a:r>
            <a:r>
              <a:rPr lang="ru-RU" dirty="0">
                <a:solidFill>
                  <a:srgbClr val="C00000"/>
                </a:solidFill>
                <a:latin typeface="PT Sans"/>
              </a:rPr>
              <a:t>дней с даты надлежащего </a:t>
            </a:r>
            <a:r>
              <a:rPr lang="ru-RU" dirty="0" smtClean="0">
                <a:solidFill>
                  <a:srgbClr val="C00000"/>
                </a:solidFill>
                <a:latin typeface="PT Sans"/>
              </a:rPr>
              <a:t>уведомления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3229" y="6186920"/>
            <a:ext cx="6509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информацию о расторжении в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реестр </a:t>
            </a:r>
            <a:r>
              <a:rPr lang="ru-RU" dirty="0" err="1" smtClean="0">
                <a:solidFill>
                  <a:srgbClr val="FF0000"/>
                </a:solidFill>
                <a:latin typeface="PT Sans"/>
              </a:rPr>
              <a:t>госконтрактов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8920" y="1042098"/>
            <a:ext cx="1524309" cy="856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6736" y="957460"/>
            <a:ext cx="2582943" cy="12806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20938" y="946427"/>
            <a:ext cx="3774822" cy="1605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883229" y="1320840"/>
            <a:ext cx="593507" cy="237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102372" y="1462534"/>
            <a:ext cx="182880" cy="192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42903" y="2734845"/>
            <a:ext cx="3405051" cy="5134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8920" y="2646812"/>
            <a:ext cx="8471571" cy="2899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83229" y="5633760"/>
            <a:ext cx="6076404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52450" y="6186920"/>
            <a:ext cx="6740437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олния 20"/>
          <p:cNvSpPr/>
          <p:nvPr/>
        </p:nvSpPr>
        <p:spPr>
          <a:xfrm>
            <a:off x="8464731" y="1320840"/>
            <a:ext cx="513806" cy="516669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олния 23"/>
          <p:cNvSpPr/>
          <p:nvPr/>
        </p:nvSpPr>
        <p:spPr>
          <a:xfrm>
            <a:off x="7215306" y="5662985"/>
            <a:ext cx="513806" cy="292492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олния 24"/>
          <p:cNvSpPr/>
          <p:nvPr/>
        </p:nvSpPr>
        <p:spPr>
          <a:xfrm>
            <a:off x="7662454" y="6212658"/>
            <a:ext cx="513806" cy="292492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58920" y="1320840"/>
            <a:ext cx="8553960" cy="343440"/>
          </a:xfrm>
          <a:prstGeom prst="rect">
            <a:avLst/>
          </a:prstGeom>
          <a:noFill/>
          <a:ln>
            <a:noFill/>
          </a:ln>
        </p:spPr>
        <p:txBody>
          <a:bodyPr lIns="82440" tIns="41040" rIns="82440" bIns="41040"/>
          <a:lstStyle/>
          <a:p>
            <a:pPr algn="ctr">
              <a:lnSpc>
                <a:spcPct val="40000"/>
              </a:lnSpc>
            </a:pPr>
            <a:r>
              <a:rPr lang="ru-RU" sz="4300" b="1">
                <a:solidFill>
                  <a:srgbClr val="006876"/>
                </a:solidFill>
                <a:latin typeface="Arial" panose="020B0604020202020204"/>
                <a:ea typeface="Arial" panose="020B0604020202020204"/>
              </a:rPr>
              <a:t>C</a:t>
            </a:r>
            <a:r>
              <a:rPr lang="ru-RU" sz="4000" b="1">
                <a:solidFill>
                  <a:srgbClr val="006876"/>
                </a:solidFill>
                <a:latin typeface="Arial" panose="020B0604020202020204"/>
                <a:ea typeface="Arial" panose="020B0604020202020204"/>
              </a:rPr>
              <a:t>пасибо</a:t>
            </a:r>
            <a:r>
              <a:rPr lang="ru-RU" sz="4300" b="1">
                <a:solidFill>
                  <a:srgbClr val="006876"/>
                </a:solidFill>
                <a:latin typeface="Arial" panose="020B0604020202020204"/>
                <a:ea typeface="Arial" panose="020B0604020202020204"/>
              </a:rPr>
              <a:t> за внимание</a:t>
            </a:r>
            <a:r>
              <a:rPr lang="ru-RU" sz="4300" b="1">
                <a:solidFill>
                  <a:srgbClr val="006876"/>
                </a:solidFill>
                <a:latin typeface="Trebuchet MS" panose="020B0603020202020204"/>
                <a:ea typeface="Arial" panose="020B060402020202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45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535725" y="2002695"/>
            <a:ext cx="2505538" cy="2105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43754" y="2197346"/>
            <a:ext cx="2699964" cy="15112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1055" y="2069456"/>
            <a:ext cx="2867393" cy="2198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Обоснование составлено ненадлежащим образом, так как не содержит в себе все сведения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736" y="4547607"/>
            <a:ext cx="4072212" cy="1269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объединение </a:t>
            </a:r>
            <a:r>
              <a:rPr lang="ru-RU" sz="2000" dirty="0">
                <a:solidFill>
                  <a:srgbClr val="000000"/>
                </a:solidFill>
              </a:rPr>
              <a:t>в одну закупку </a:t>
            </a:r>
            <a:r>
              <a:rPr lang="ru-RU" sz="2000" dirty="0" smtClean="0">
                <a:solidFill>
                  <a:srgbClr val="000000"/>
                </a:solidFill>
              </a:rPr>
              <a:t>продукции </a:t>
            </a:r>
            <a:r>
              <a:rPr lang="ru-RU" sz="2000" dirty="0">
                <a:solidFill>
                  <a:srgbClr val="000000"/>
                </a:solidFill>
              </a:rPr>
              <a:t>из перечня </a:t>
            </a:r>
          </a:p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</a:rPr>
              <a:t>и </a:t>
            </a:r>
            <a:r>
              <a:rPr lang="ru-RU" sz="2000" dirty="0" smtClean="0">
                <a:solidFill>
                  <a:srgbClr val="000000"/>
                </a:solidFill>
              </a:rPr>
              <a:t>продукции, </a:t>
            </a:r>
            <a:r>
              <a:rPr lang="ru-RU" sz="2000" dirty="0">
                <a:solidFill>
                  <a:srgbClr val="000000"/>
                </a:solidFill>
              </a:rPr>
              <a:t>не </a:t>
            </a:r>
            <a:r>
              <a:rPr lang="ru-RU" sz="2000" dirty="0" smtClean="0">
                <a:solidFill>
                  <a:srgbClr val="000000"/>
                </a:solidFill>
              </a:rPr>
              <a:t>входящей </a:t>
            </a:r>
            <a:r>
              <a:rPr lang="ru-RU" sz="2000" dirty="0">
                <a:solidFill>
                  <a:srgbClr val="000000"/>
                </a:solidFill>
              </a:rPr>
              <a:t>в него.</a:t>
            </a:r>
          </a:p>
          <a:p>
            <a:pPr algn="ctr"/>
            <a:endParaRPr lang="ru-RU" dirty="0"/>
          </a:p>
        </p:txBody>
      </p:sp>
      <p:sp>
        <p:nvSpPr>
          <p:cNvPr id="123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313796F-CC17-42C7-BBE1-A6C3CABD89D1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2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Национальный    режим, </a:t>
            </a:r>
            <a:r>
              <a:rPr lang="ru-RU" sz="2800" b="1" dirty="0" err="1" smtClean="0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пп</a:t>
            </a:r>
            <a:r>
              <a:rPr lang="ru-RU" sz="2800" b="1" dirty="0" smtClean="0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 616, 617, 878, 102</a:t>
            </a: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363026" y="754029"/>
            <a:ext cx="86446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ru-RU" sz="24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454715" y="2035089"/>
            <a:ext cx="3725400" cy="50151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094289" y="933346"/>
            <a:ext cx="3261815" cy="7244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6125" y="1065106"/>
            <a:ext cx="2107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Нарушение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7692" y="2253329"/>
            <a:ext cx="2947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неверно </a:t>
            </a:r>
            <a:endParaRPr lang="ru-RU" sz="2000" dirty="0" smtClean="0"/>
          </a:p>
          <a:p>
            <a:r>
              <a:rPr lang="ru-RU" sz="2000" dirty="0" smtClean="0"/>
              <a:t>определено </a:t>
            </a:r>
          </a:p>
          <a:p>
            <a:r>
              <a:rPr lang="ru-RU" sz="2000" dirty="0" smtClean="0"/>
              <a:t>основание </a:t>
            </a:r>
            <a:r>
              <a:rPr lang="ru-RU" sz="2000" dirty="0"/>
              <a:t>не применения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51820" y="2199345"/>
            <a:ext cx="22558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 применение постановления при наличии продукции в Реестре</a:t>
            </a:r>
            <a:endParaRPr lang="ru-RU" sz="2000" dirty="0"/>
          </a:p>
        </p:txBody>
      </p:sp>
      <p:sp>
        <p:nvSpPr>
          <p:cNvPr id="27" name="Стрелка углом вверх 26"/>
          <p:cNvSpPr/>
          <p:nvPr/>
        </p:nvSpPr>
        <p:spPr>
          <a:xfrm rot="10800000">
            <a:off x="1381662" y="1351739"/>
            <a:ext cx="1600080" cy="6294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423178" y="1264961"/>
            <a:ext cx="1748125" cy="691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571614" y="1780752"/>
            <a:ext cx="444244" cy="313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3187260" y="1780752"/>
            <a:ext cx="226500" cy="271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01617" y="4559292"/>
            <a:ext cx="3540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еобоснованное  применение </a:t>
            </a:r>
            <a:r>
              <a:rPr lang="ru-RU" sz="2000" dirty="0"/>
              <a:t>15% </a:t>
            </a:r>
            <a:r>
              <a:rPr lang="ru-RU" sz="2000" dirty="0" smtClean="0"/>
              <a:t>ценовой преференции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38057" y="4428188"/>
            <a:ext cx="3762103" cy="1388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44046" y="1780752"/>
            <a:ext cx="179132" cy="256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535725" y="2002695"/>
            <a:ext cx="2505538" cy="2105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11501" y="2151602"/>
            <a:ext cx="2699964" cy="15112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1055" y="2069456"/>
            <a:ext cx="2867393" cy="1457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Неприменение КТРУ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736" y="4547607"/>
            <a:ext cx="4072212" cy="1269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установление</a:t>
            </a:r>
          </a:p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дополнительных характеристик без обоснования</a:t>
            </a:r>
            <a:endParaRPr lang="ru-RU" dirty="0"/>
          </a:p>
        </p:txBody>
      </p:sp>
      <p:sp>
        <p:nvSpPr>
          <p:cNvPr id="123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313796F-CC17-42C7-BBE1-A6C3CABD89D1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3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КТРУ</a:t>
            </a: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363026" y="754029"/>
            <a:ext cx="86446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ru-RU" sz="24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454715" y="2035089"/>
            <a:ext cx="3725400" cy="50151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094289" y="933346"/>
            <a:ext cx="3261815" cy="7244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6125" y="1065106"/>
            <a:ext cx="2107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Нарушение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736" y="2199345"/>
            <a:ext cx="2828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7692" y="2253329"/>
            <a:ext cx="1823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неверное 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пределение КТРУ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51820" y="2199345"/>
            <a:ext cx="22558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Установление характеристик товара не соответствующих КТРУ</a:t>
            </a:r>
          </a:p>
        </p:txBody>
      </p:sp>
      <p:sp>
        <p:nvSpPr>
          <p:cNvPr id="27" name="Стрелка углом вверх 26"/>
          <p:cNvSpPr/>
          <p:nvPr/>
        </p:nvSpPr>
        <p:spPr>
          <a:xfrm rot="10800000">
            <a:off x="1381662" y="1351739"/>
            <a:ext cx="1600080" cy="6294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423178" y="1264961"/>
            <a:ext cx="1748125" cy="691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571614" y="1780752"/>
            <a:ext cx="444244" cy="313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3187260" y="1780752"/>
            <a:ext cx="226500" cy="271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4811" y="4559292"/>
            <a:ext cx="3492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Дополнение характеристик, содержащихся в КТРУ при установлении ограничения по ПП 878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38057" y="4428187"/>
            <a:ext cx="3762103" cy="1493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44046" y="1780752"/>
            <a:ext cx="179132" cy="256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313796F-CC17-42C7-BBE1-A6C3CABD89D1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4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Требования к составу </a:t>
            </a:r>
            <a:r>
              <a:rPr lang="ru-RU" sz="2800" b="1" dirty="0">
                <a:solidFill>
                  <a:srgbClr val="FF0000"/>
                </a:solidFill>
              </a:rPr>
              <a:t>заявок</a:t>
            </a: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15280" y="855444"/>
            <a:ext cx="896400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6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9" name="Прямоугольник 8"/>
          <p:cNvSpPr/>
          <p:nvPr/>
        </p:nvSpPr>
        <p:spPr>
          <a:xfrm>
            <a:off x="0" y="855444"/>
            <a:ext cx="9142920" cy="573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4009" t="26226" r="23805" b="12464"/>
          <a:stretch>
            <a:fillRect/>
          </a:stretch>
        </p:blipFill>
        <p:spPr bwMode="auto">
          <a:xfrm>
            <a:off x="358920" y="1079863"/>
            <a:ext cx="8474400" cy="53993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77250" y="1131448"/>
            <a:ext cx="3261815" cy="7244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333F31E-52EF-4F9E-BCFD-D9BC1310F432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5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39398" y="27595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ru-RU" sz="2400" b="1" dirty="0">
                <a:solidFill>
                  <a:srgbClr val="632523"/>
                </a:solidFill>
              </a:rPr>
              <a:t>Открытый </a:t>
            </a:r>
            <a:r>
              <a:rPr lang="ru-RU" sz="2400" b="1" dirty="0" smtClean="0">
                <a:solidFill>
                  <a:srgbClr val="632523"/>
                </a:solidFill>
              </a:rPr>
              <a:t>конкурс</a:t>
            </a:r>
            <a:endParaRPr lang="ru-RU" sz="2400" b="1" dirty="0">
              <a:solidFill>
                <a:srgbClr val="632523"/>
              </a:solidFill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95534" y="664380"/>
            <a:ext cx="9025249" cy="466526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</p:txBody>
      </p:sp>
      <p:sp>
        <p:nvSpPr>
          <p:cNvPr id="12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26350" y="2341684"/>
            <a:ext cx="2705397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сроку  контрактов для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– 3 года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821" y="2319386"/>
            <a:ext cx="2692547" cy="11262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38645" y="1260746"/>
            <a:ext cx="1908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Нарушение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97529" y="2679581"/>
            <a:ext cx="273399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отсутствию штрафов, пени и неустоек по контракту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480451" y="4069636"/>
            <a:ext cx="385733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5 лет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0680" y="4029028"/>
            <a:ext cx="2238103" cy="4925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175165" y="3669341"/>
            <a:ext cx="407766" cy="14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0709" y="2563800"/>
            <a:ext cx="2726915" cy="15542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6425830" y="1350385"/>
            <a:ext cx="853440" cy="9363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 flipV="1">
            <a:off x="2037290" y="1294159"/>
            <a:ext cx="622594" cy="96671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990" y="2531848"/>
            <a:ext cx="2560542" cy="1027851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6384368" y="2515115"/>
            <a:ext cx="2692547" cy="11262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28900" y="1969677"/>
            <a:ext cx="510509" cy="402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8055" y="4837061"/>
            <a:ext cx="4572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– о нахождении сотрудников в штате организации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16769" y="4698841"/>
            <a:ext cx="5291208" cy="15542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65371" y="2088815"/>
            <a:ext cx="357052" cy="2387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-конечная звезда 37"/>
          <p:cNvSpPr/>
          <p:nvPr/>
        </p:nvSpPr>
        <p:spPr>
          <a:xfrm>
            <a:off x="7269034" y="3986499"/>
            <a:ext cx="399949" cy="31109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7-конечная звезда 36"/>
          <p:cNvSpPr/>
          <p:nvPr/>
        </p:nvSpPr>
        <p:spPr>
          <a:xfrm>
            <a:off x="1778740" y="3935351"/>
            <a:ext cx="399949" cy="31109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7-конечная звезда 29"/>
          <p:cNvSpPr/>
          <p:nvPr/>
        </p:nvSpPr>
        <p:spPr>
          <a:xfrm>
            <a:off x="4363316" y="2867569"/>
            <a:ext cx="399949" cy="31109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58A9D37-2DD1-486A-B763-C0C3E5767093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6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Закупки </a:t>
            </a:r>
            <a:r>
              <a:rPr lang="ru-RU" sz="2800" b="1" dirty="0"/>
              <a:t>в сфере строительства</a:t>
            </a:r>
            <a:endParaRPr dirty="0"/>
          </a:p>
        </p:txBody>
      </p:sp>
      <p:sp>
        <p:nvSpPr>
          <p:cNvPr id="110" name="CustomShape 3"/>
          <p:cNvSpPr/>
          <p:nvPr/>
        </p:nvSpPr>
        <p:spPr>
          <a:xfrm>
            <a:off x="319320" y="852840"/>
            <a:ext cx="8644680" cy="1740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2" name="CustomShape 5"/>
          <p:cNvSpPr/>
          <p:nvPr/>
        </p:nvSpPr>
        <p:spPr>
          <a:xfrm>
            <a:off x="5207724" y="2863035"/>
            <a:ext cx="3370219" cy="8746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u="sng" dirty="0"/>
              <a:t>Действия Заказчика незаконны</a:t>
            </a:r>
            <a:r>
              <a:rPr lang="ru-RU" dirty="0" smtClean="0"/>
              <a:t>. </a:t>
            </a:r>
            <a:r>
              <a:rPr lang="ru-RU" dirty="0"/>
              <a:t>п.3.1 ч.3 ст. </a:t>
            </a:r>
            <a:r>
              <a:rPr lang="ru-RU" dirty="0" smtClean="0"/>
              <a:t>66 – достаточно только согласия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011" y="2863035"/>
            <a:ext cx="3770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ea typeface="Times New Roman" panose="02020603050405020304" pitchFamily="18" charset="0"/>
              </a:rPr>
              <a:t>Требования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об указании в заявке конкретных показателей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товара </a:t>
            </a:r>
            <a:r>
              <a:rPr lang="ru-RU" dirty="0" smtClean="0">
                <a:latin typeface="+mj-lt"/>
              </a:rPr>
              <a:t>при размещении ПСД в ЕИС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320" y="1122795"/>
            <a:ext cx="3566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ЕИС размещены </a:t>
            </a:r>
            <a:r>
              <a:rPr lang="ru-RU" dirty="0" smtClean="0"/>
              <a:t>отдельные разделы ПСД или только локальные </a:t>
            </a:r>
            <a:r>
              <a:rPr lang="ru-RU" dirty="0"/>
              <a:t>сметные расчеты, при </a:t>
            </a:r>
            <a:r>
              <a:rPr lang="ru-RU" dirty="0" smtClean="0"/>
              <a:t>наличии у заказчика ПСД, «облачное» размещение ПСД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6166" y="1115752"/>
            <a:ext cx="4139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Действия Заказчика незаконны</a:t>
            </a:r>
            <a:r>
              <a:rPr lang="ru-RU" dirty="0"/>
              <a:t>. Отсутствие в составе документации полного объема проектной документации препятствует подаче заявки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903" y="5109643"/>
            <a:ext cx="4306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ea typeface="Times New Roman" panose="02020603050405020304" pitchFamily="18" charset="0"/>
              </a:rPr>
              <a:t>Требование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о представлении в составе второй части заявки документов, подтверждающих наличие опыта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6619" y="5031266"/>
            <a:ext cx="3652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Действия Заказчика </a:t>
            </a:r>
            <a:r>
              <a:rPr lang="ru-RU" u="sng" dirty="0" smtClean="0"/>
              <a:t>незаконны. </a:t>
            </a:r>
            <a:r>
              <a:rPr lang="ru-RU" dirty="0"/>
              <a:t>У</a:t>
            </a:r>
            <a:r>
              <a:rPr lang="ru-RU" dirty="0" smtClean="0"/>
              <a:t>частник </a:t>
            </a:r>
            <a:r>
              <a:rPr lang="ru-RU" dirty="0"/>
              <a:t>должен прикрепить на площадку документы, подтверждающие соответствие дополнительным требованиям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9450" y="4216404"/>
            <a:ext cx="439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Заказчиком разработаны только сметы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7911" y="953734"/>
            <a:ext cx="8707097" cy="16720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8229" y="5001531"/>
            <a:ext cx="8707097" cy="15428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903" y="2784755"/>
            <a:ext cx="8707097" cy="2012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058766" y="5462067"/>
            <a:ext cx="756189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927728" y="1609349"/>
            <a:ext cx="756189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8011" y="2904625"/>
            <a:ext cx="3770812" cy="960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40631" y="2885855"/>
            <a:ext cx="3678415" cy="10108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0097" y="4216404"/>
            <a:ext cx="4713514" cy="451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305822" y="3161211"/>
            <a:ext cx="666772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25"/>
          <p:cNvSpPr/>
          <p:nvPr/>
        </p:nvSpPr>
        <p:spPr>
          <a:xfrm flipV="1">
            <a:off x="1491605" y="3925415"/>
            <a:ext cx="813816" cy="5929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углом 31"/>
          <p:cNvSpPr/>
          <p:nvPr/>
        </p:nvSpPr>
        <p:spPr>
          <a:xfrm rot="16200000" flipV="1">
            <a:off x="7305264" y="3834067"/>
            <a:ext cx="621170" cy="792073"/>
          </a:xfrm>
          <a:prstGeom prst="bentArrow">
            <a:avLst>
              <a:gd name="adj1" fmla="val 25000"/>
              <a:gd name="adj2" fmla="val 2206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15006" y="281757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22262" y="39062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2943" y="39423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58A9D37-2DD1-486A-B763-C0C3E5767093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7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Закупки </a:t>
            </a:r>
            <a:r>
              <a:rPr lang="ru-RU" sz="2800" b="1" dirty="0"/>
              <a:t>в сфере строительства</a:t>
            </a:r>
            <a:endParaRPr dirty="0"/>
          </a:p>
        </p:txBody>
      </p:sp>
      <p:sp>
        <p:nvSpPr>
          <p:cNvPr id="110" name="CustomShape 3"/>
          <p:cNvSpPr/>
          <p:nvPr/>
        </p:nvSpPr>
        <p:spPr>
          <a:xfrm>
            <a:off x="319320" y="852840"/>
            <a:ext cx="8644680" cy="1740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7911" y="1050274"/>
            <a:ext cx="5241193" cy="915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8726" y="1280644"/>
            <a:ext cx="4557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Указание товарных знаков в ПСД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55399" y="1261295"/>
            <a:ext cx="1942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ЭКВИВАЛЕНТ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73504" y="1034625"/>
            <a:ext cx="2590496" cy="915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06871" y="1261295"/>
            <a:ext cx="818866" cy="335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38551" y="2612903"/>
            <a:ext cx="3041628" cy="915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3414" y="2732140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СРО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0382" y="2386226"/>
            <a:ext cx="345248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 возмещения вреда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460" y="3147461"/>
            <a:ext cx="429239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 договорных обязательств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31810" y="2338942"/>
            <a:ext cx="4432044" cy="6765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431810" y="3147461"/>
            <a:ext cx="4432044" cy="6765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6202106" y="4289340"/>
            <a:ext cx="805218" cy="10941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8551" y="4302787"/>
            <a:ext cx="5561097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Отклонение заявок по несоответствию уровню ответственности по фонду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договорных обязательств</a:t>
            </a: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7052471" y="4232578"/>
            <a:ext cx="1811383" cy="993654"/>
          </a:xfrm>
          <a:prstGeom prst="actionButtonHel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320" y="4225597"/>
            <a:ext cx="5837640" cy="1234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572228" y="2545836"/>
            <a:ext cx="805218" cy="10941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0115" y="5848829"/>
            <a:ext cx="6007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Незаполненный   график выполнения работ 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551" y="5727032"/>
            <a:ext cx="6792428" cy="7459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333F31E-52EF-4F9E-BCFD-D9BC1310F432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8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0" y="27000"/>
            <a:ext cx="9142920" cy="63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0" name="CustomShape 3"/>
          <p:cNvSpPr/>
          <p:nvPr/>
        </p:nvSpPr>
        <p:spPr>
          <a:xfrm>
            <a:off x="293580" y="974760"/>
            <a:ext cx="8644680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Опыт по строительству – только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ГЕНЕРАЛЬНЫЙ ПОДРЯД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endParaRPr lang="ru-RU" sz="2800" b="1" dirty="0" smtClean="0">
              <a:solidFill>
                <a:srgbClr val="000000"/>
              </a:solidFill>
              <a:latin typeface="Arial" panose="020B0604020202020204"/>
              <a:ea typeface="DejaVu Sans" panose="020B0603030804020204"/>
            </a:endParaRP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не установление  требования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 о наличии опыта исполнения контракта </a:t>
            </a:r>
          </a:p>
          <a:p>
            <a:pPr marL="285750" indent="-285750" algn="just">
              <a:buFontTx/>
              <a:buChar char="-"/>
            </a:pPr>
            <a:endParaRPr lang="ru-RU" sz="2800" b="1" dirty="0" smtClean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</a:rPr>
              <a:t>установление </a:t>
            </a:r>
            <a:r>
              <a:rPr lang="ru-RU" sz="2400" b="1" dirty="0">
                <a:solidFill>
                  <a:srgbClr val="000000"/>
                </a:solidFill>
              </a:rPr>
              <a:t>необоснованного требования</a:t>
            </a:r>
            <a:r>
              <a:rPr lang="ru-RU" sz="2400" dirty="0">
                <a:solidFill>
                  <a:srgbClr val="000000"/>
                </a:solidFill>
              </a:rPr>
              <a:t> о наличии опыта исполнения контракта </a:t>
            </a:r>
            <a:endParaRPr lang="ru-RU" sz="2400" dirty="0"/>
          </a:p>
          <a:p>
            <a:pPr algn="just">
              <a:lnSpc>
                <a:spcPct val="100000"/>
              </a:lnSpc>
            </a:pPr>
            <a:endParaRPr sz="2800" dirty="0"/>
          </a:p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- необоснованный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допуск, отказ в допуске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участников</a:t>
            </a:r>
            <a:endParaRPr dirty="0"/>
          </a:p>
          <a:p>
            <a:pPr algn="just">
              <a:lnSpc>
                <a:spcPct val="100000"/>
              </a:lnSpc>
            </a:pPr>
            <a:endParaRPr sz="2800" dirty="0"/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Установление дополнительных требований не соответствующих предмету закупки</a:t>
            </a:r>
            <a:endParaRPr b="1" dirty="0"/>
          </a:p>
        </p:txBody>
      </p:sp>
      <p:sp>
        <p:nvSpPr>
          <p:cNvPr id="121" name="CustomShape 4"/>
          <p:cNvSpPr/>
          <p:nvPr/>
        </p:nvSpPr>
        <p:spPr>
          <a:xfrm>
            <a:off x="358920" y="3069000"/>
            <a:ext cx="8336160" cy="2015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2" name="CustomShape 5"/>
          <p:cNvSpPr/>
          <p:nvPr/>
        </p:nvSpPr>
        <p:spPr>
          <a:xfrm>
            <a:off x="497160" y="4647960"/>
            <a:ext cx="8336160" cy="194328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Прямоугольник 2"/>
          <p:cNvSpPr/>
          <p:nvPr/>
        </p:nvSpPr>
        <p:spPr>
          <a:xfrm>
            <a:off x="358920" y="-83520"/>
            <a:ext cx="851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/>
              <a:t>Нарушения связанные  с применением Постановления Правительства РФ от 04.02.2015 № 99</a:t>
            </a:r>
            <a:r>
              <a:rPr lang="ru-RU" sz="2400" dirty="0"/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549" y="1062446"/>
            <a:ext cx="8821782" cy="1010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549" y="2264520"/>
            <a:ext cx="8821782" cy="1010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549" y="3422015"/>
            <a:ext cx="8821782" cy="1010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549" y="4533218"/>
            <a:ext cx="8821782" cy="7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2549" y="5473784"/>
            <a:ext cx="8821782" cy="1010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047000" y="6580080"/>
            <a:ext cx="2132280" cy="303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333F31E-52EF-4F9E-BCFD-D9BC1310F432}" type="slidenum">
              <a:rPr lang="ru-RU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9</a:t>
            </a:fld>
            <a:endParaRPr lang="ru-RU">
              <a:solidFill>
                <a:srgbClr val="000000"/>
              </a:solidFill>
              <a:latin typeface="Calibri" panose="020F0502020204030204"/>
              <a:ea typeface="DejaVu Sans" panose="020B0603030804020204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-22137" y="-35714"/>
            <a:ext cx="9142920" cy="660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ru-RU" sz="2400" b="1" dirty="0" smtClean="0">
                <a:solidFill>
                  <a:srgbClr val="632523"/>
                </a:solidFill>
              </a:rPr>
              <a:t>Универсальная и специальная </a:t>
            </a:r>
            <a:r>
              <a:rPr lang="ru-RU" sz="2400" b="1" dirty="0" err="1" smtClean="0">
                <a:solidFill>
                  <a:srgbClr val="632523"/>
                </a:solidFill>
              </a:rPr>
              <a:t>предквалификация</a:t>
            </a:r>
            <a:endParaRPr lang="ru-RU" sz="2400" dirty="0"/>
          </a:p>
        </p:txBody>
      </p:sp>
      <p:sp>
        <p:nvSpPr>
          <p:cNvPr id="120" name="CustomShape 3"/>
          <p:cNvSpPr/>
          <p:nvPr/>
        </p:nvSpPr>
        <p:spPr>
          <a:xfrm>
            <a:off x="76385" y="556764"/>
            <a:ext cx="9025249" cy="5167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dirty="0" smtClean="0"/>
          </a:p>
        </p:txBody>
      </p:sp>
      <p:sp>
        <p:nvSpPr>
          <p:cNvPr id="122" name="CustomShape 5"/>
          <p:cNvSpPr/>
          <p:nvPr/>
        </p:nvSpPr>
        <p:spPr>
          <a:xfrm>
            <a:off x="497160" y="5317062"/>
            <a:ext cx="8336160" cy="1274178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Скругленный прямоугольник 3"/>
          <p:cNvSpPr/>
          <p:nvPr/>
        </p:nvSpPr>
        <p:spPr>
          <a:xfrm>
            <a:off x="4868167" y="1071961"/>
            <a:ext cx="3462688" cy="738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972" y="1370013"/>
            <a:ext cx="3639411" cy="1158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8167" y="2013063"/>
            <a:ext cx="3526896" cy="12327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089" y="5317062"/>
            <a:ext cx="3715237" cy="12630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2149" y="3526429"/>
            <a:ext cx="7593874" cy="1486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8089" y="14413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Универсальная стоимостная </a:t>
            </a: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предквалификация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ч. 2.1 </a:t>
            </a:r>
            <a:r>
              <a:rPr lang="ru-RU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31)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69636" y="1295053"/>
            <a:ext cx="4572000" cy="18794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НМЦК&gt;=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млн. руб</a:t>
            </a: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с опытом по 44-фз </a:t>
            </a:r>
            <a:endParaRPr lang="ru-RU" sz="20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223-фз на сумму </a:t>
            </a:r>
            <a:endParaRPr lang="ru-RU" sz="20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20% НМЦК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5859" y="3543897"/>
            <a:ext cx="6994995" cy="146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подтверждается контрактом (договором) по 44-фз или 223-ФЗ исполненным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3 лет до даты подачи заявки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подтверждаться номером реестровой записи из реестра контрактов.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551611" y="2603863"/>
            <a:ext cx="748938" cy="827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168274" y="1430156"/>
            <a:ext cx="627093" cy="225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179891" y="2159300"/>
            <a:ext cx="627093" cy="225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09678" y="5385331"/>
            <a:ext cx="28838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Специальная </a:t>
            </a: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предквалификация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 2 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31)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83514" y="55059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29.12.2021 N 2571</a:t>
            </a:r>
            <a:endParaRPr lang="ru-RU" sz="2000" dirty="0"/>
          </a:p>
        </p:txBody>
      </p:sp>
      <p:sp>
        <p:nvSpPr>
          <p:cNvPr id="25" name="CustomShape 5"/>
          <p:cNvSpPr/>
          <p:nvPr/>
        </p:nvSpPr>
        <p:spPr>
          <a:xfrm>
            <a:off x="649560" y="5469462"/>
            <a:ext cx="8336160" cy="1274178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Скругленный прямоугольник 25"/>
          <p:cNvSpPr/>
          <p:nvPr/>
        </p:nvSpPr>
        <p:spPr>
          <a:xfrm>
            <a:off x="5150089" y="5285577"/>
            <a:ext cx="3715237" cy="12630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354630" y="5724564"/>
            <a:ext cx="776310" cy="38198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916</Words>
  <Application>Microsoft Office PowerPoint</Application>
  <PresentationFormat>Экран (4:3)</PresentationFormat>
  <Paragraphs>218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Calibri</vt:lpstr>
      <vt:lpstr>DejaVu Sans</vt:lpstr>
      <vt:lpstr>PT Sans</vt:lpstr>
      <vt:lpstr>StarSymbol</vt:lpstr>
      <vt:lpstr>Symbol</vt:lpstr>
      <vt:lpstr>Times New Roman</vt:lpstr>
      <vt:lpstr>Trebuchet MS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Юрьевна Винокурова</dc:creator>
  <cp:lastModifiedBy>Моисеева Е.Г.</cp:lastModifiedBy>
  <cp:revision>169</cp:revision>
  <dcterms:created xsi:type="dcterms:W3CDTF">2022-04-25T13:37:09Z</dcterms:created>
  <dcterms:modified xsi:type="dcterms:W3CDTF">2022-05-31T08:47:55Z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C390D793EC8D44538FA016A2803A4481</vt:lpwstr>
  </property>
  <property fmtid="{D5CDD505-2E9C-101B-9397-08002B2CF9AE}" pid="3" name="KSOProductBuildVer">
    <vt:lpwstr>1049-11.2.0.10463</vt:lpwstr>
  </property>
</Properties>
</file>