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4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3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2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8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9.xml.rels" ContentType="application/vnd.openxmlformats-package.relationships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_rels/slide17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media/image17.emf" ContentType="image/x-emf"/>
  <Override PartName="/ppt/media/image16.emf" ContentType="image/x-emf"/>
  <Override PartName="/ppt/media/image15.emf" ContentType="image/x-emf"/>
  <Override PartName="/ppt/media/image14.emf" ContentType="image/x-emf"/>
  <Override PartName="/ppt/media/image13.emf" ContentType="image/x-emf"/>
  <Override PartName="/ppt/media/image11.emf" ContentType="image/x-emf"/>
  <Override PartName="/ppt/media/image10.emf" ContentType="image/x-emf"/>
  <Override PartName="/ppt/media/image9.emf" ContentType="image/x-emf"/>
  <Override PartName="/ppt/media/image7.png" ContentType="image/png"/>
  <Override PartName="/ppt/media/image6.jpeg" ContentType="image/jpeg"/>
  <Override PartName="/ppt/media/image4.png" ContentType="image/png"/>
  <Override PartName="/ppt/media/image5.jpeg" ContentType="image/jpeg"/>
  <Override PartName="/ppt/media/image3.png" ContentType="image/png"/>
  <Override PartName="/ppt/media/image12.emf" ContentType="image/x-emf"/>
  <Override PartName="/ppt/media/image2.jpeg" ContentType="image/jpeg"/>
  <Override PartName="/ppt/media/image8.png" ContentType="image/png"/>
  <Override PartName="/ppt/media/image1.jpeg" ContentType="image/jpeg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9144000" cy="6858000"/>
  <p:notesSz cx="6796087" cy="9928225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1"/>
          <p:cNvSpPr/>
          <p:nvPr/>
        </p:nvSpPr>
        <p:spPr>
          <a:xfrm>
            <a:off x="0" y="0"/>
            <a:ext cx="6796800" cy="992880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</p:sp>
      <p:sp>
        <p:nvSpPr>
          <p:cNvPr id="78" name="CustomShape 2"/>
          <p:cNvSpPr/>
          <p:nvPr/>
        </p:nvSpPr>
        <p:spPr>
          <a:xfrm>
            <a:off x="0" y="0"/>
            <a:ext cx="6796080" cy="992808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CustomShape 3"/>
          <p:cNvSpPr/>
          <p:nvPr/>
        </p:nvSpPr>
        <p:spPr>
          <a:xfrm>
            <a:off x="0" y="0"/>
            <a:ext cx="6796080" cy="992808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0" name="CustomShape 4"/>
          <p:cNvSpPr/>
          <p:nvPr/>
        </p:nvSpPr>
        <p:spPr>
          <a:xfrm>
            <a:off x="0" y="0"/>
            <a:ext cx="6796080" cy="992808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CustomShape 5"/>
          <p:cNvSpPr/>
          <p:nvPr/>
        </p:nvSpPr>
        <p:spPr>
          <a:xfrm>
            <a:off x="0" y="0"/>
            <a:ext cx="6796080" cy="992808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2" name="CustomShape 6"/>
          <p:cNvSpPr/>
          <p:nvPr/>
        </p:nvSpPr>
        <p:spPr>
          <a:xfrm>
            <a:off x="0" y="0"/>
            <a:ext cx="6796080" cy="992808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3" name="CustomShape 7"/>
          <p:cNvSpPr/>
          <p:nvPr/>
        </p:nvSpPr>
        <p:spPr>
          <a:xfrm>
            <a:off x="0" y="0"/>
            <a:ext cx="2944800" cy="49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4" name="CustomShape 8"/>
          <p:cNvSpPr/>
          <p:nvPr/>
        </p:nvSpPr>
        <p:spPr>
          <a:xfrm>
            <a:off x="3851280" y="0"/>
            <a:ext cx="2944800" cy="49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5" name="PlaceHolder 9"/>
          <p:cNvSpPr>
            <a:spLocks noGrp="1"/>
          </p:cNvSpPr>
          <p:nvPr>
            <p:ph type="body"/>
          </p:nvPr>
        </p:nvSpPr>
        <p:spPr>
          <a:xfrm>
            <a:off x="679320" y="4714560"/>
            <a:ext cx="5430960" cy="4460760"/>
          </a:xfrm>
          <a:prstGeom prst="rect">
            <a:avLst/>
          </a:prstGeom>
        </p:spPr>
        <p:txBody>
          <a:bodyPr lIns="0" rIns="0" tIns="0" bIns="0"/>
          <a:p>
            <a:r>
              <a:rPr lang="ru-RU" sz="1200">
                <a:latin typeface="Times New Roman"/>
              </a:rPr>
              <a:t>Для правки формата примечаний щёлкните мышью</a:t>
            </a:r>
            <a:endParaRPr/>
          </a:p>
        </p:txBody>
      </p:sp>
      <p:sp>
        <p:nvSpPr>
          <p:cNvPr id="86" name="CustomShape 10"/>
          <p:cNvSpPr/>
          <p:nvPr/>
        </p:nvSpPr>
        <p:spPr>
          <a:xfrm>
            <a:off x="0" y="9431280"/>
            <a:ext cx="2944800" cy="49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PlaceHolder 11"/>
          <p:cNvSpPr>
            <a:spLocks noGrp="1"/>
          </p:cNvSpPr>
          <p:nvPr>
            <p:ph type="sldNum"/>
          </p:nvPr>
        </p:nvSpPr>
        <p:spPr>
          <a:xfrm>
            <a:off x="3851280" y="9431280"/>
            <a:ext cx="2936880" cy="487440"/>
          </a:xfrm>
          <a:prstGeom prst="rect">
            <a:avLst/>
          </a:prstGeom>
        </p:spPr>
        <p:txBody>
          <a:bodyPr lIns="93240" rIns="93240" tIns="46440" bIns="46440" anchor="b"/>
          <a:p>
            <a:pPr algn="r">
              <a:lnSpc>
                <a:spcPct val="100000"/>
              </a:lnSpc>
            </a:pPr>
            <a:fld id="{9C3E907E-7FE4-43EB-9642-8C470DF188B7}" type="slidenum">
              <a:rPr lang="ru-RU" sz="1200">
                <a:latin typeface="Times New Roman"/>
                <a:ea typeface="MS PGothic"/>
              </a:rPr>
              <a:t>&lt;номер&gt;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Shape 1"/>
          <p:cNvSpPr txBox="1"/>
          <p:nvPr/>
        </p:nvSpPr>
        <p:spPr>
          <a:xfrm>
            <a:off x="679320" y="4714560"/>
            <a:ext cx="5438880" cy="446868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extShape 1"/>
          <p:cNvSpPr txBox="1"/>
          <p:nvPr/>
        </p:nvSpPr>
        <p:spPr>
          <a:xfrm>
            <a:off x="679320" y="4714560"/>
            <a:ext cx="5438880" cy="446868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Shape 1"/>
          <p:cNvSpPr txBox="1"/>
          <p:nvPr/>
        </p:nvSpPr>
        <p:spPr>
          <a:xfrm>
            <a:off x="679320" y="4714560"/>
            <a:ext cx="5438880" cy="446868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Shape 1"/>
          <p:cNvSpPr txBox="1"/>
          <p:nvPr/>
        </p:nvSpPr>
        <p:spPr>
          <a:xfrm>
            <a:off x="679320" y="4714560"/>
            <a:ext cx="5438880" cy="446868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Shape 1"/>
          <p:cNvSpPr txBox="1"/>
          <p:nvPr/>
        </p:nvSpPr>
        <p:spPr>
          <a:xfrm>
            <a:off x="679320" y="4714560"/>
            <a:ext cx="5438880" cy="446868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Shape 1"/>
          <p:cNvSpPr txBox="1"/>
          <p:nvPr/>
        </p:nvSpPr>
        <p:spPr>
          <a:xfrm>
            <a:off x="679320" y="4714560"/>
            <a:ext cx="5438880" cy="446868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679320" y="4714560"/>
            <a:ext cx="5438880" cy="446868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extShape 1"/>
          <p:cNvSpPr txBox="1"/>
          <p:nvPr/>
        </p:nvSpPr>
        <p:spPr>
          <a:xfrm>
            <a:off x="679320" y="4714560"/>
            <a:ext cx="5438880" cy="446868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extShape 1"/>
          <p:cNvSpPr txBox="1"/>
          <p:nvPr/>
        </p:nvSpPr>
        <p:spPr>
          <a:xfrm>
            <a:off x="679320" y="4714560"/>
            <a:ext cx="5438880" cy="446868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extShape 1"/>
          <p:cNvSpPr txBox="1"/>
          <p:nvPr/>
        </p:nvSpPr>
        <p:spPr>
          <a:xfrm>
            <a:off x="679320" y="4714560"/>
            <a:ext cx="5438880" cy="446868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679320" y="4714560"/>
            <a:ext cx="5438880" cy="446868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Shape 1"/>
          <p:cNvSpPr txBox="1"/>
          <p:nvPr/>
        </p:nvSpPr>
        <p:spPr>
          <a:xfrm>
            <a:off x="679320" y="4714560"/>
            <a:ext cx="5438880" cy="446868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Shape 1"/>
          <p:cNvSpPr txBox="1"/>
          <p:nvPr/>
        </p:nvSpPr>
        <p:spPr>
          <a:xfrm>
            <a:off x="679320" y="4714560"/>
            <a:ext cx="5438880" cy="446868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679320" y="4714560"/>
            <a:ext cx="5438880" cy="446868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679320" y="4714560"/>
            <a:ext cx="5438880" cy="446868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Shape 1"/>
          <p:cNvSpPr txBox="1"/>
          <p:nvPr/>
        </p:nvSpPr>
        <p:spPr>
          <a:xfrm>
            <a:off x="679320" y="4714560"/>
            <a:ext cx="5438880" cy="446868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Shape 1"/>
          <p:cNvSpPr txBox="1"/>
          <p:nvPr/>
        </p:nvSpPr>
        <p:spPr>
          <a:xfrm>
            <a:off x="679320" y="4714560"/>
            <a:ext cx="5438880" cy="446868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extShape 1"/>
          <p:cNvSpPr txBox="1"/>
          <p:nvPr/>
        </p:nvSpPr>
        <p:spPr>
          <a:xfrm>
            <a:off x="679320" y="4714560"/>
            <a:ext cx="5438880" cy="446868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1680" cy="14346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1680" cy="21549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0360"/>
            <a:ext cx="8221680" cy="21549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1680" cy="14346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1840" cy="21549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69920" y="1600200"/>
            <a:ext cx="4011840" cy="21549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69920" y="3960360"/>
            <a:ext cx="4011840" cy="21549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0360"/>
            <a:ext cx="4011840" cy="21549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1680" cy="14346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1680" cy="451800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1680" cy="451800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1736640" y="1600200"/>
            <a:ext cx="5662440" cy="451800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1736640" y="1600200"/>
            <a:ext cx="5662440" cy="45180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1680" cy="14346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1680" cy="4518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1680" cy="14346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1680" cy="451800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1680" cy="14346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1840" cy="451800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669920" y="1600200"/>
            <a:ext cx="4011840" cy="451800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1680" cy="14346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457200" y="128520"/>
            <a:ext cx="8221680" cy="6646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1680" cy="14346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1840" cy="21549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57200" y="3960360"/>
            <a:ext cx="4011840" cy="21549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4669920" y="1600200"/>
            <a:ext cx="4011840" cy="451800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1680" cy="14346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1680" cy="4518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1680" cy="14346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1840" cy="451800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69920" y="1600200"/>
            <a:ext cx="4011840" cy="21549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669920" y="3960360"/>
            <a:ext cx="4011840" cy="21549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1680" cy="14346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1840" cy="21549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69920" y="1600200"/>
            <a:ext cx="4011840" cy="21549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57200" y="3960360"/>
            <a:ext cx="8221680" cy="21549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1680" cy="14346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1680" cy="21549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57200" y="3960360"/>
            <a:ext cx="8221680" cy="21549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1680" cy="14346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1840" cy="21549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69920" y="1600200"/>
            <a:ext cx="4011840" cy="21549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669920" y="3960360"/>
            <a:ext cx="4011840" cy="21549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457200" y="3960360"/>
            <a:ext cx="4011840" cy="21549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1680" cy="14346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1680" cy="451800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1680" cy="451800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pic>
        <p:nvPicPr>
          <p:cNvPr id="75" name="" descr=""/>
          <p:cNvPicPr/>
          <p:nvPr/>
        </p:nvPicPr>
        <p:blipFill>
          <a:blip r:embed="rId2"/>
          <a:stretch/>
        </p:blipFill>
        <p:spPr>
          <a:xfrm>
            <a:off x="1736640" y="1600200"/>
            <a:ext cx="5662440" cy="4518000"/>
          </a:xfrm>
          <a:prstGeom prst="rect">
            <a:avLst/>
          </a:prstGeom>
          <a:ln>
            <a:noFill/>
          </a:ln>
        </p:spPr>
      </p:pic>
      <p:pic>
        <p:nvPicPr>
          <p:cNvPr id="76" name="" descr=""/>
          <p:cNvPicPr/>
          <p:nvPr/>
        </p:nvPicPr>
        <p:blipFill>
          <a:blip r:embed="rId3"/>
          <a:stretch/>
        </p:blipFill>
        <p:spPr>
          <a:xfrm>
            <a:off x="1736640" y="1600200"/>
            <a:ext cx="5662440" cy="45180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1680" cy="14346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1680" cy="451800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1680" cy="14346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1840" cy="451800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69920" y="1600200"/>
            <a:ext cx="4011840" cy="451800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1680" cy="14346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128520"/>
            <a:ext cx="8221680" cy="6646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1680" cy="14346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1840" cy="21549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0360"/>
            <a:ext cx="4011840" cy="21549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69920" y="1600200"/>
            <a:ext cx="4011840" cy="451800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1680" cy="14346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1840" cy="451800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69920" y="1600200"/>
            <a:ext cx="4011840" cy="21549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69920" y="3960360"/>
            <a:ext cx="4011840" cy="21549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128160"/>
            <a:ext cx="8221680" cy="14346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1840" cy="21549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69920" y="1600200"/>
            <a:ext cx="4011840" cy="21549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0360"/>
            <a:ext cx="8221680" cy="2154960"/>
          </a:xfrm>
          <a:prstGeom prst="rect">
            <a:avLst/>
          </a:prstGeom>
        </p:spPr>
        <p:txBody>
          <a:bodyPr lIns="90000" rIns="90000" tIns="46800" bIns="4680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128520"/>
            <a:ext cx="8221680" cy="143352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r>
              <a:rPr lang="ru-RU" sz="4400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1680" cy="4518000"/>
          </a:xfrm>
          <a:prstGeom prst="rect">
            <a:avLst/>
          </a:prstGeom>
        </p:spPr>
        <p:txBody>
          <a:bodyPr lIns="90000" rIns="90000" tIns="46800" bIns="46800"/>
          <a:p>
            <a:pPr/>
            <a:r>
              <a:rPr lang="ru-RU" sz="3200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Font typeface="Times New Roman"/>
              <a:buChar char="–"/>
            </a:pPr>
            <a:r>
              <a:rPr lang="ru-RU" sz="2800">
                <a:latin typeface="Arial"/>
              </a:rPr>
              <a:t>Второй уровень структуры</a:t>
            </a:r>
            <a:endParaRPr/>
          </a:p>
          <a:p>
            <a:pPr lvl="2">
              <a:buFont typeface="Times New Roman"/>
              <a:buChar char="•"/>
            </a:pPr>
            <a:r>
              <a:rPr lang="ru-RU" sz="2400">
                <a:latin typeface="Arial"/>
              </a:rPr>
              <a:t>Третий уровень структуры</a:t>
            </a:r>
            <a:endParaRPr/>
          </a:p>
          <a:p>
            <a:pPr lvl="3">
              <a:buFont typeface="Times New Roman"/>
              <a:buChar char="–"/>
            </a:pPr>
            <a:r>
              <a:rPr lang="ru-RU" sz="2000">
                <a:latin typeface="Arial"/>
              </a:rPr>
              <a:t>Четвёртый уровень структуры</a:t>
            </a:r>
            <a:endParaRPr/>
          </a:p>
          <a:p>
            <a:pPr lvl="4">
              <a:buFont typeface="Times New Roman"/>
              <a:buChar char="»"/>
            </a:pPr>
            <a:r>
              <a:rPr lang="ru-RU" sz="2000">
                <a:latin typeface="Arial"/>
              </a:rPr>
              <a:t>Пятый уровень структуры</a:t>
            </a:r>
            <a:endParaRPr/>
          </a:p>
          <a:p>
            <a:pPr lvl="5">
              <a:buFont typeface="Times New Roman"/>
              <a:buChar char="»"/>
            </a:pPr>
            <a:r>
              <a:rPr lang="ru-RU" sz="2000">
                <a:latin typeface="Arial"/>
              </a:rPr>
              <a:t>Шестой уровень структуры</a:t>
            </a:r>
            <a:endParaRPr/>
          </a:p>
          <a:p>
            <a:pPr lvl="6">
              <a:buFont typeface="Times New Roman"/>
              <a:buChar char="»"/>
            </a:pPr>
            <a:r>
              <a:rPr lang="ru-RU" sz="2000">
                <a:latin typeface="Arial"/>
              </a:rPr>
              <a:t>Седьмой уровень структуры</a:t>
            </a:r>
            <a:endParaRPr/>
          </a:p>
        </p:txBody>
      </p:sp>
      <p:pic>
        <p:nvPicPr>
          <p:cNvPr id="2" name="" descr=""/>
          <p:cNvPicPr/>
          <p:nvPr/>
        </p:nvPicPr>
        <p:blipFill>
          <a:blip r:embed="rId2"/>
          <a:stretch/>
        </p:blipFill>
        <p:spPr>
          <a:xfrm>
            <a:off x="0" y="6624720"/>
            <a:ext cx="9144000" cy="260280"/>
          </a:xfrm>
          <a:prstGeom prst="rect">
            <a:avLst/>
          </a:prstGeom>
          <a:ln>
            <a:noFill/>
          </a:ln>
        </p:spPr>
      </p:pic>
      <p:pic>
        <p:nvPicPr>
          <p:cNvPr id="3" name="" descr=""/>
          <p:cNvPicPr/>
          <p:nvPr/>
        </p:nvPicPr>
        <p:blipFill>
          <a:blip r:embed="rId3"/>
          <a:stretch/>
        </p:blipFill>
        <p:spPr>
          <a:xfrm>
            <a:off x="0" y="0"/>
            <a:ext cx="9144000" cy="907920"/>
          </a:xfrm>
          <a:prstGeom prst="rect">
            <a:avLst/>
          </a:prstGeom>
          <a:ln>
            <a:noFill/>
          </a:ln>
        </p:spPr>
      </p:pic>
      <p:sp>
        <p:nvSpPr>
          <p:cNvPr id="4" name="PlaceHolder 3"/>
          <p:cNvSpPr>
            <a:spLocks noGrp="1"/>
          </p:cNvSpPr>
          <p:nvPr>
            <p:ph type="sldNum"/>
          </p:nvPr>
        </p:nvSpPr>
        <p:spPr>
          <a:xfrm>
            <a:off x="7047000" y="6579720"/>
            <a:ext cx="2125440" cy="453960"/>
          </a:xfrm>
          <a:prstGeom prst="rect">
            <a:avLst/>
          </a:prstGeom>
        </p:spPr>
        <p:txBody>
          <a:bodyPr lIns="90000" rIns="90000" tIns="46800" bIns="46800"/>
          <a:p>
            <a:pPr algn="just"/>
            <a:fld id="{FB922655-60CE-4506-8EDC-7FD18FA2F5BD}" type="slidenum">
              <a:rPr lang="ru-RU">
                <a:latin typeface="Times New Roman"/>
              </a:rPr>
              <a:t>&lt;номер&gt;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2"/>
          <a:stretch/>
        </p:blipFill>
        <p:spPr>
          <a:xfrm>
            <a:off x="0" y="0"/>
            <a:ext cx="9144000" cy="2638440"/>
          </a:xfrm>
          <a:prstGeom prst="rect">
            <a:avLst/>
          </a:prstGeom>
          <a:ln>
            <a:noFill/>
          </a:ln>
        </p:spPr>
      </p:pic>
      <p:pic>
        <p:nvPicPr>
          <p:cNvPr id="40" name="" descr=""/>
          <p:cNvPicPr/>
          <p:nvPr/>
        </p:nvPicPr>
        <p:blipFill>
          <a:blip r:embed="rId3"/>
          <a:stretch/>
        </p:blipFill>
        <p:spPr>
          <a:xfrm>
            <a:off x="0" y="6624720"/>
            <a:ext cx="9144000" cy="260280"/>
          </a:xfrm>
          <a:prstGeom prst="rect">
            <a:avLst/>
          </a:prstGeom>
          <a:ln>
            <a:noFill/>
          </a:ln>
        </p:spPr>
      </p:pic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128520"/>
            <a:ext cx="8221680" cy="143352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r>
              <a:rPr lang="ru-RU" sz="4400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1680" cy="4518000"/>
          </a:xfrm>
          <a:prstGeom prst="rect">
            <a:avLst/>
          </a:prstGeom>
        </p:spPr>
        <p:txBody>
          <a:bodyPr lIns="90000" rIns="90000" tIns="46800" bIns="46800"/>
          <a:p>
            <a:pPr/>
            <a:r>
              <a:rPr lang="ru-RU" sz="3200">
                <a:latin typeface="Arial"/>
              </a:rPr>
              <a:t>Для правки структуры щёлкните мышью</a:t>
            </a:r>
            <a:endParaRPr/>
          </a:p>
          <a:p>
            <a:pPr lvl="1">
              <a:buFont typeface="Times New Roman"/>
              <a:buChar char="–"/>
            </a:pPr>
            <a:r>
              <a:rPr lang="ru-RU" sz="2800">
                <a:latin typeface="Arial"/>
              </a:rPr>
              <a:t>Второй уровень структуры</a:t>
            </a:r>
            <a:endParaRPr/>
          </a:p>
          <a:p>
            <a:pPr lvl="2">
              <a:buFont typeface="Times New Roman"/>
              <a:buChar char="•"/>
            </a:pPr>
            <a:r>
              <a:rPr lang="ru-RU" sz="2400">
                <a:latin typeface="Arial"/>
              </a:rPr>
              <a:t>Третий уровень структуры</a:t>
            </a:r>
            <a:endParaRPr/>
          </a:p>
          <a:p>
            <a:pPr lvl="3">
              <a:buFont typeface="Times New Roman"/>
              <a:buChar char="–"/>
            </a:pPr>
            <a:r>
              <a:rPr lang="ru-RU" sz="2000">
                <a:latin typeface="Arial"/>
              </a:rPr>
              <a:t>Четвёртый уровень структуры</a:t>
            </a:r>
            <a:endParaRPr/>
          </a:p>
          <a:p>
            <a:pPr lvl="4">
              <a:buFont typeface="Times New Roman"/>
              <a:buChar char="»"/>
            </a:pPr>
            <a:r>
              <a:rPr lang="ru-RU" sz="2000">
                <a:latin typeface="Arial"/>
              </a:rPr>
              <a:t>Пятый уровень структуры</a:t>
            </a:r>
            <a:endParaRPr/>
          </a:p>
          <a:p>
            <a:pPr lvl="5">
              <a:buFont typeface="Times New Roman"/>
              <a:buChar char="»"/>
            </a:pPr>
            <a:r>
              <a:rPr lang="ru-RU" sz="2000">
                <a:latin typeface="Arial"/>
              </a:rPr>
              <a:t>Шестой уровень структуры</a:t>
            </a:r>
            <a:endParaRPr/>
          </a:p>
          <a:p>
            <a:pPr lvl="6">
              <a:buFont typeface="Times New Roman"/>
              <a:buChar char="»"/>
            </a:pPr>
            <a:r>
              <a:rPr lang="ru-RU" sz="2000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4.emf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5.emf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6.emf"/><Relationship Id="rId2" Type="http://schemas.openxmlformats.org/officeDocument/2006/relationships/image" Target="../media/image17.emf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9.emf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0.emf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1.emf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2.emf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3.emf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611280" y="2997360"/>
            <a:ext cx="8280360" cy="316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ctr">
              <a:lnSpc>
                <a:spcPct val="150000"/>
              </a:lnSpc>
            </a:pPr>
            <a:r>
              <a:rPr b="1" lang="ru-RU" sz="3200">
                <a:solidFill>
                  <a:srgbClr val="333399"/>
                </a:solidFill>
                <a:latin typeface="Times New Roman"/>
              </a:rPr>
              <a:t>Итоги деятельности</a:t>
            </a:r>
            <a:endParaRPr/>
          </a:p>
          <a:p>
            <a:pPr algn="ctr">
              <a:lnSpc>
                <a:spcPct val="150000"/>
              </a:lnSpc>
            </a:pPr>
            <a:r>
              <a:rPr b="1" lang="ru-RU" sz="3200">
                <a:solidFill>
                  <a:srgbClr val="333399"/>
                </a:solidFill>
                <a:latin typeface="Times New Roman"/>
              </a:rPr>
              <a:t>Чувашского УФАС России</a:t>
            </a:r>
            <a:endParaRPr/>
          </a:p>
          <a:p>
            <a:pPr algn="ctr">
              <a:lnSpc>
                <a:spcPct val="150000"/>
              </a:lnSpc>
            </a:pPr>
            <a:r>
              <a:rPr b="1" lang="ru-RU" sz="3200">
                <a:solidFill>
                  <a:srgbClr val="333399"/>
                </a:solidFill>
                <a:latin typeface="Times New Roman"/>
              </a:rPr>
              <a:t>за 2016 год</a:t>
            </a:r>
            <a:endParaRPr/>
          </a:p>
          <a:p>
            <a:pPr algn="r">
              <a:lnSpc>
                <a:spcPct val="90000"/>
              </a:lnSpc>
            </a:pPr>
            <a:endParaRPr/>
          </a:p>
          <a:p>
            <a:pPr algn="r">
              <a:lnSpc>
                <a:spcPct val="90000"/>
              </a:lnSpc>
            </a:pPr>
            <a:r>
              <a:rPr lang="ru-RU" sz="2000">
                <a:solidFill>
                  <a:srgbClr val="008080"/>
                </a:solidFill>
                <a:latin typeface="Times New Roman"/>
              </a:rPr>
              <a:t>Руководитель Чувашского УФАС России</a:t>
            </a:r>
            <a:endParaRPr/>
          </a:p>
          <a:p>
            <a:pPr algn="r">
              <a:lnSpc>
                <a:spcPct val="90000"/>
              </a:lnSpc>
            </a:pPr>
            <a:r>
              <a:rPr lang="ru-RU" sz="2000">
                <a:solidFill>
                  <a:srgbClr val="008080"/>
                </a:solidFill>
                <a:latin typeface="Times New Roman"/>
              </a:rPr>
              <a:t>В.А. Борисов</a:t>
            </a:r>
            <a:endParaRPr/>
          </a:p>
          <a:p>
            <a:pPr algn="r">
              <a:lnSpc>
                <a:spcPct val="90000"/>
              </a:lnSpc>
            </a:pPr>
            <a:r>
              <a:rPr lang="ru-RU" sz="2000">
                <a:solidFill>
                  <a:srgbClr val="008080"/>
                </a:solidFill>
                <a:latin typeface="Times New Roman"/>
              </a:rPr>
              <a:t>16 марта 2017 г.</a:t>
            </a:r>
            <a:endParaRPr/>
          </a:p>
        </p:txBody>
      </p:sp>
      <p:sp>
        <p:nvSpPr>
          <p:cNvPr id="89" name="CustomShape 2"/>
          <p:cNvSpPr/>
          <p:nvPr/>
        </p:nvSpPr>
        <p:spPr>
          <a:xfrm>
            <a:off x="1260360" y="1800000"/>
            <a:ext cx="7883640" cy="1124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r"/>
            <a:r>
              <a:rPr b="1" lang="ru-RU">
                <a:solidFill>
                  <a:srgbClr val="008080"/>
                </a:solidFill>
                <a:latin typeface="Times New Roman"/>
              </a:rPr>
              <a:t>ФЕДЕРАЛЬНАЯ АНТИМОНОПОЛЬНАЯ СЛУЖБА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0" y="44280"/>
            <a:ext cx="9144000" cy="60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r">
              <a:lnSpc>
                <a:spcPct val="90000"/>
              </a:lnSpc>
            </a:pPr>
            <a:r>
              <a:rPr b="1" lang="ru-RU" sz="3200">
                <a:solidFill>
                  <a:srgbClr val="ffffff"/>
                </a:solidFill>
                <a:latin typeface="Times New Roman"/>
              </a:rPr>
              <a:t>Дело по статье 15</a:t>
            </a:r>
            <a:endParaRPr/>
          </a:p>
        </p:txBody>
      </p:sp>
      <p:sp>
        <p:nvSpPr>
          <p:cNvPr id="130" name="CustomShape 2"/>
          <p:cNvSpPr/>
          <p:nvPr/>
        </p:nvSpPr>
        <p:spPr>
          <a:xfrm>
            <a:off x="7047000" y="6580080"/>
            <a:ext cx="2133360" cy="30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1" name="CustomShape 3"/>
          <p:cNvSpPr/>
          <p:nvPr/>
        </p:nvSpPr>
        <p:spPr>
          <a:xfrm>
            <a:off x="250920" y="1079640"/>
            <a:ext cx="8642160" cy="36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just">
              <a:lnSpc>
                <a:spcPct val="100000"/>
              </a:lnSpc>
            </a:pPr>
            <a:r>
              <a:rPr lang="ru-RU">
                <a:latin typeface="Times New Roman"/>
                <a:ea typeface="Times New Roman"/>
              </a:rPr>
              <a:t>    </a:t>
            </a:r>
            <a:endParaRPr/>
          </a:p>
        </p:txBody>
      </p:sp>
      <p:sp>
        <p:nvSpPr>
          <p:cNvPr id="132" name="CustomShape 4"/>
          <p:cNvSpPr/>
          <p:nvPr/>
        </p:nvSpPr>
        <p:spPr>
          <a:xfrm>
            <a:off x="457200" y="1143000"/>
            <a:ext cx="8258040" cy="521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333399"/>
                </a:solidFill>
                <a:latin typeface="Arial"/>
                <a:ea typeface="MS PGothic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33" name="TextShape 5"/>
          <p:cNvSpPr txBox="1"/>
          <p:nvPr/>
        </p:nvSpPr>
        <p:spPr>
          <a:xfrm>
            <a:off x="432000" y="936000"/>
            <a:ext cx="8352000" cy="6674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just"/>
            <a:r>
              <a:rPr lang="ru-RU">
                <a:latin typeface="Times New Roman"/>
                <a:ea typeface="Times New Roman"/>
              </a:rPr>
              <a:t>В Чувашское УФАС России поступило заявление чувашского филиала ООО «Татнефть АЗС-Центр» о признании действий ФКУ Упрдор «Волга» и УГИБДД МВД по ЧР по установлению дорожного знака 18.1 и таблички 8.4.2 незаконными.</a:t>
            </a:r>
            <a:endParaRPr/>
          </a:p>
          <a:p>
            <a:pPr algn="just"/>
            <a:r>
              <a:rPr lang="ru-RU">
                <a:latin typeface="Times New Roman"/>
                <a:ea typeface="Times New Roman"/>
              </a:rPr>
              <a:t>В рамках рассмотрения дела в действиях Управления ГИБДД МВД по Чувашской Республике выявлены признаки нарушения пп. 5, 8 ч. 1 ст. 15 Закона о защите конкуренции. Признаки нарушения выразились в установлении для водителей грузового транспорта ограничений выбора хозяйствующих субъектов (ООО «Татнефть-АЗС Центр»), которые предоставляют нефтепродукты; в создании дискриминационных условий доступа на розничный  рынок нефтепродуктов, поскольку ООО «Татнефть-АЗС Центр» поставлено в неравные условия по сравнению с другими хозяйствующими субъектами, которым не установлены ограничения на въезд грузового авто-транспорта на территорию автозаправочной станции.</a:t>
            </a:r>
            <a:endParaRPr/>
          </a:p>
          <a:p>
            <a:pPr algn="just"/>
            <a:r>
              <a:rPr lang="ru-RU">
                <a:latin typeface="Times New Roman"/>
                <a:ea typeface="Times New Roman"/>
              </a:rPr>
              <a:t>В связи с наличием признаков нарушения антимонопольного законодательства МВД по Чувашской Республике выдано предупреждение о прекращении указанных действий путем организации дорожного движения, обеспечивающего доступ грузового транспорта на территорию МАЗС № 10 чувашского филиала ООО «Татнефть-АЗС Центр».</a:t>
            </a:r>
            <a:endParaRPr/>
          </a:p>
          <a:p>
            <a:pPr algn="just"/>
            <a:r>
              <a:rPr lang="ru-RU">
                <a:latin typeface="Times New Roman"/>
                <a:ea typeface="Times New Roman"/>
              </a:rPr>
              <a:t>Предупреждение исполнено в установленный срок, рассмотрение дела прекращено. 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0" y="44280"/>
            <a:ext cx="9144000" cy="60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r">
              <a:lnSpc>
                <a:spcPct val="90000"/>
              </a:lnSpc>
            </a:pPr>
            <a:r>
              <a:rPr b="1" lang="ru-RU" sz="3200">
                <a:solidFill>
                  <a:srgbClr val="ffffff"/>
                </a:solidFill>
                <a:latin typeface="Times New Roman"/>
              </a:rPr>
              <a:t>Предупреждение по статье 15</a:t>
            </a:r>
            <a:endParaRPr/>
          </a:p>
        </p:txBody>
      </p:sp>
      <p:sp>
        <p:nvSpPr>
          <p:cNvPr id="135" name="CustomShape 2"/>
          <p:cNvSpPr/>
          <p:nvPr/>
        </p:nvSpPr>
        <p:spPr>
          <a:xfrm>
            <a:off x="7047000" y="6580080"/>
            <a:ext cx="2133360" cy="30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6" name="CustomShape 3"/>
          <p:cNvSpPr/>
          <p:nvPr/>
        </p:nvSpPr>
        <p:spPr>
          <a:xfrm>
            <a:off x="250920" y="1079640"/>
            <a:ext cx="8642160" cy="36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just">
              <a:lnSpc>
                <a:spcPct val="100000"/>
              </a:lnSpc>
            </a:pPr>
            <a:r>
              <a:rPr lang="ru-RU">
                <a:latin typeface="Times New Roman"/>
                <a:ea typeface="Times New Roman"/>
              </a:rPr>
              <a:t>    </a:t>
            </a:r>
            <a:endParaRPr/>
          </a:p>
        </p:txBody>
      </p:sp>
      <p:sp>
        <p:nvSpPr>
          <p:cNvPr id="137" name="CustomShape 4"/>
          <p:cNvSpPr/>
          <p:nvPr/>
        </p:nvSpPr>
        <p:spPr>
          <a:xfrm>
            <a:off x="457200" y="1143000"/>
            <a:ext cx="8258040" cy="521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333399"/>
                </a:solidFill>
                <a:latin typeface="Arial"/>
                <a:ea typeface="MS PGothic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38" name="TextShape 5"/>
          <p:cNvSpPr txBox="1"/>
          <p:nvPr/>
        </p:nvSpPr>
        <p:spPr>
          <a:xfrm>
            <a:off x="288000" y="978840"/>
            <a:ext cx="8496000" cy="5452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just"/>
            <a:r>
              <a:rPr lang="ru-RU" sz="2200">
                <a:latin typeface="Times New Roman"/>
                <a:ea typeface="Times New Roman"/>
              </a:rPr>
              <a:t>Чувашское УФАС России выдало администрации г. Чебоксары предупреждение о прекращении действий, содержащих признаки нарушения ч. 1 ст. 15 Закона о защите конкуренции. Признаки нарушения выразились в отсутствии в Схеме размещения нестационарных торговых объектов на территории города Чебоксары, утвержденной решением Чебоксарского городского Собрания депутатов от 21 ноября 2013 года №1205 «О схеме размещения нестационарных торговых объектов на территории города Чебоксары», мест расположения объектов нестационарной торговли, что приводит (может привести) к дополнительным административным ограничениям для хозяйствующих субъектов.</a:t>
            </a:r>
            <a:endParaRPr/>
          </a:p>
          <a:p>
            <a:pPr algn="just"/>
            <a:r>
              <a:rPr lang="ru-RU" sz="2200">
                <a:latin typeface="Times New Roman"/>
                <a:ea typeface="Times New Roman"/>
              </a:rPr>
              <a:t>Согласно предупреждению антимонопольного органа администрация в указанный срок внесла изменения в Схему размещения нестационарных торговых объектов на территории города Чебоксары, указав места расположения и специализацию объекта нестационарной торговли.</a:t>
            </a: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0" y="72000"/>
            <a:ext cx="9144000" cy="60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r">
              <a:lnSpc>
                <a:spcPct val="90000"/>
              </a:lnSpc>
            </a:pPr>
            <a:r>
              <a:rPr b="1" lang="ru-RU" sz="2400">
                <a:solidFill>
                  <a:srgbClr val="ffffff"/>
                </a:solidFill>
                <a:latin typeface="Times New Roman"/>
              </a:rPr>
              <a:t>Проблемы контрактной системы, которые удалось решить в 2016 году</a:t>
            </a:r>
            <a:endParaRPr/>
          </a:p>
        </p:txBody>
      </p:sp>
      <p:sp>
        <p:nvSpPr>
          <p:cNvPr id="140" name="CustomShape 2"/>
          <p:cNvSpPr/>
          <p:nvPr/>
        </p:nvSpPr>
        <p:spPr>
          <a:xfrm>
            <a:off x="7047000" y="6580080"/>
            <a:ext cx="2133360" cy="30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1" name="CustomShape 3"/>
          <p:cNvSpPr/>
          <p:nvPr/>
        </p:nvSpPr>
        <p:spPr>
          <a:xfrm>
            <a:off x="250920" y="1079640"/>
            <a:ext cx="8642160" cy="36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just">
              <a:lnSpc>
                <a:spcPct val="100000"/>
              </a:lnSpc>
            </a:pPr>
            <a:r>
              <a:rPr lang="ru-RU">
                <a:latin typeface="Times New Roman"/>
                <a:ea typeface="Times New Roman"/>
              </a:rPr>
              <a:t>    </a:t>
            </a:r>
            <a:endParaRPr/>
          </a:p>
        </p:txBody>
      </p:sp>
      <p:sp>
        <p:nvSpPr>
          <p:cNvPr id="142" name="CustomShape 4"/>
          <p:cNvSpPr/>
          <p:nvPr/>
        </p:nvSpPr>
        <p:spPr>
          <a:xfrm>
            <a:off x="457200" y="1143000"/>
            <a:ext cx="8258040" cy="521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333399"/>
                </a:solidFill>
                <a:latin typeface="Arial"/>
                <a:ea typeface="MS PGothic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graphicFrame>
        <p:nvGraphicFramePr>
          <p:cNvPr id="143" name="Table 5"/>
          <p:cNvGraphicFramePr/>
          <p:nvPr/>
        </p:nvGraphicFramePr>
        <p:xfrm>
          <a:off x="0" y="922680"/>
          <a:ext cx="9143280" cy="5664960"/>
        </p:xfrm>
        <a:graphic>
          <a:graphicData uri="http://schemas.openxmlformats.org/drawingml/2006/table">
            <a:tbl>
              <a:tblPr/>
              <a:tblGrid>
                <a:gridCol w="4571280"/>
                <a:gridCol w="4572360"/>
              </a:tblGrid>
              <a:tr h="456480">
                <a:tc>
                  <a:txBody>
                    <a:bodyPr lIns="90000" rIns="90000" tIns="46800" bIns="46800"/>
                    <a:p>
                      <a:pPr algn="ctr"/>
                      <a:r>
                        <a:rPr b="1" lang="ru-RU" sz="2000">
                          <a:latin typeface="Times New Roman"/>
                        </a:rPr>
                        <a:t>Ранее существовавшие проблемы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ctr"/>
                      <a:r>
                        <a:rPr b="1" lang="ru-RU" sz="2000">
                          <a:latin typeface="Times New Roman"/>
                        </a:rPr>
                        <a:t>Найденные пути решения</a:t>
                      </a:r>
                      <a:endParaRPr/>
                    </a:p>
                  </a:txBody>
                  <a:tcPr/>
                </a:tc>
              </a:tr>
              <a:tr h="1041840">
                <a:tc>
                  <a:txBody>
                    <a:bodyPr lIns="90000" rIns="90000" tIns="46800" bIns="46800"/>
                    <a:p>
                      <a:pPr algn="just"/>
                      <a:r>
                        <a:rPr lang="ru-RU">
                          <a:latin typeface="Times New Roman"/>
                        </a:rPr>
                        <a:t>Уход из под действия 44-ФЗ путем выделения субсидий подведомственным ГУПам и МУПам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just"/>
                      <a:r>
                        <a:rPr lang="ru-RU">
                          <a:latin typeface="Times New Roman"/>
                        </a:rPr>
                        <a:t>С 01.01.2017 года закупки ГУПов и МУПов осуществляются в порядке Закона о контрактной системе</a:t>
                      </a:r>
                      <a:endParaRPr/>
                    </a:p>
                  </a:txBody>
                  <a:tcPr/>
                </a:tc>
              </a:tr>
              <a:tr h="1351440">
                <a:tc>
                  <a:txBody>
                    <a:bodyPr lIns="90000" rIns="90000" tIns="46800" bIns="46800"/>
                    <a:p>
                      <a:pPr algn="just"/>
                      <a:r>
                        <a:rPr lang="ru-RU">
                          <a:latin typeface="Times New Roman"/>
                        </a:rPr>
                        <a:t>Вывод закупок строительных работ из Аукциона в Конкурс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just"/>
                      <a:r>
                        <a:rPr lang="ru-RU">
                          <a:latin typeface="Times New Roman"/>
                        </a:rPr>
                        <a:t>С 13.05.2016 года строительные работы, за исключением особо опасных, технически сложных и уникальных объектов включены в Аукционный перечень</a:t>
                      </a:r>
                      <a:endParaRPr/>
                    </a:p>
                  </a:txBody>
                  <a:tcPr/>
                </a:tc>
              </a:tr>
              <a:tr h="731880">
                <a:tc>
                  <a:txBody>
                    <a:bodyPr lIns="90000" rIns="90000" tIns="46800" bIns="46800"/>
                    <a:p>
                      <a:pPr algn="just"/>
                      <a:r>
                        <a:rPr lang="ru-RU">
                          <a:latin typeface="Times New Roman"/>
                        </a:rPr>
                        <a:t>Конкурс в сфере строительства с высокой субъективной значимостью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just"/>
                      <a:r>
                        <a:rPr lang="ru-RU">
                          <a:latin typeface="Times New Roman"/>
                        </a:rPr>
                        <a:t>С 14.11.2016 значимость нестоимостных критериев снижена с 40% до 20%</a:t>
                      </a:r>
                      <a:endParaRPr/>
                    </a:p>
                  </a:txBody>
                  <a:tcPr/>
                </a:tc>
              </a:tr>
              <a:tr h="2083680">
                <a:tc>
                  <a:txBody>
                    <a:bodyPr lIns="90000" rIns="90000" tIns="46800" bIns="46800"/>
                    <a:p>
                      <a:pPr algn="just"/>
                      <a:r>
                        <a:rPr lang="ru-RU">
                          <a:latin typeface="Times New Roman"/>
                        </a:rPr>
                        <a:t>Установление в Конкурсе с ограниченным участием неадминистрируемых предквалификационных требований о наличии материальных и трудовых ресурсов</a:t>
                      </a:r>
                      <a:endParaRPr/>
                    </a:p>
                  </a:txBody>
                  <a:tcPr/>
                </a:tc>
                <a:tc>
                  <a:txBody>
                    <a:bodyPr lIns="90000" rIns="90000" tIns="46800" bIns="46800"/>
                    <a:p>
                      <a:pPr algn="just"/>
                      <a:r>
                        <a:rPr lang="ru-RU">
                          <a:latin typeface="Times New Roman"/>
                        </a:rPr>
                        <a:t>С 14.11.2016 исключены</a:t>
                      </a:r>
                      <a:r>
                        <a:rPr lang="ru-RU">
                          <a:latin typeface="Times New Roman"/>
                        </a:rPr>
                        <a:t> </a:t>
                      </a:r>
                      <a:r>
                        <a:rPr lang="ru-RU">
                          <a:latin typeface="Times New Roman"/>
                        </a:rPr>
                        <a:t>дополнительные требования к участникам о наличии материальных и трудовых ресурсов при проведении Конкурса с ограниченным участием при осуществлении закупок работ по строительству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0" y="44280"/>
            <a:ext cx="9144000" cy="60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r">
              <a:lnSpc>
                <a:spcPct val="90000"/>
              </a:lnSpc>
            </a:pPr>
            <a:r>
              <a:rPr b="1" lang="ru-RU" sz="2800">
                <a:solidFill>
                  <a:srgbClr val="ffffff"/>
                </a:solidFill>
                <a:latin typeface="Times New Roman"/>
              </a:rPr>
              <a:t>Жалобы по 44-ФЗ</a:t>
            </a:r>
            <a:endParaRPr/>
          </a:p>
        </p:txBody>
      </p:sp>
      <p:sp>
        <p:nvSpPr>
          <p:cNvPr id="145" name="CustomShape 2"/>
          <p:cNvSpPr/>
          <p:nvPr/>
        </p:nvSpPr>
        <p:spPr>
          <a:xfrm>
            <a:off x="7047000" y="6580080"/>
            <a:ext cx="2133360" cy="30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6" name="CustomShape 3"/>
          <p:cNvSpPr/>
          <p:nvPr/>
        </p:nvSpPr>
        <p:spPr>
          <a:xfrm>
            <a:off x="250920" y="1079640"/>
            <a:ext cx="8642160" cy="36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just">
              <a:lnSpc>
                <a:spcPct val="100000"/>
              </a:lnSpc>
            </a:pPr>
            <a:r>
              <a:rPr lang="ru-RU">
                <a:latin typeface="Times New Roman"/>
                <a:ea typeface="Times New Roman"/>
              </a:rPr>
              <a:t>    </a:t>
            </a:r>
            <a:endParaRPr/>
          </a:p>
        </p:txBody>
      </p:sp>
      <p:sp>
        <p:nvSpPr>
          <p:cNvPr id="147" name="CustomShape 4"/>
          <p:cNvSpPr/>
          <p:nvPr/>
        </p:nvSpPr>
        <p:spPr>
          <a:xfrm>
            <a:off x="457200" y="1143000"/>
            <a:ext cx="8258040" cy="521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333399"/>
                </a:solidFill>
                <a:latin typeface="Arial"/>
                <a:ea typeface="MS PGothic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48" name="TextShape 5"/>
          <p:cNvSpPr txBox="1"/>
          <p:nvPr/>
        </p:nvSpPr>
        <p:spPr>
          <a:xfrm>
            <a:off x="360000" y="1224000"/>
            <a:ext cx="8424000" cy="4843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buSzPct val="45000"/>
              <a:buFont typeface="StarSymbol"/>
              <a:buChar char=""/>
            </a:pPr>
            <a:r>
              <a:rPr b="1" lang="ru-RU" sz="2400">
                <a:latin typeface="Times New Roman"/>
              </a:rPr>
              <a:t>Количество поступивших жалоб</a:t>
            </a:r>
            <a:endParaRPr/>
          </a:p>
          <a:p>
            <a:pPr algn="just">
              <a:buSzPct val="45000"/>
              <a:buFont typeface="StarSymbol"/>
              <a:buChar char=""/>
            </a:pPr>
            <a:endParaRPr/>
          </a:p>
          <a:p>
            <a:pPr algn="just">
              <a:buSzPct val="45000"/>
              <a:buFont typeface="StarSymbol"/>
              <a:buChar char=""/>
            </a:pPr>
            <a:endParaRPr/>
          </a:p>
        </p:txBody>
      </p:sp>
      <p:pic>
        <p:nvPicPr>
          <p:cNvPr id="149" name="" descr=""/>
          <p:cNvPicPr/>
          <p:nvPr/>
        </p:nvPicPr>
        <p:blipFill>
          <a:blip r:embed="rId1"/>
          <a:stretch/>
        </p:blipFill>
        <p:spPr>
          <a:xfrm>
            <a:off x="826560" y="1702080"/>
            <a:ext cx="7309440" cy="4273920"/>
          </a:xfrm>
          <a:prstGeom prst="rect">
            <a:avLst/>
          </a:prstGeom>
          <a:ln>
            <a:noFill/>
          </a:ln>
        </p:spPr>
      </p:pic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0" y="44280"/>
            <a:ext cx="9144000" cy="60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r">
              <a:lnSpc>
                <a:spcPct val="90000"/>
              </a:lnSpc>
            </a:pPr>
            <a:r>
              <a:rPr b="1" lang="ru-RU" sz="2800">
                <a:solidFill>
                  <a:srgbClr val="ffffff"/>
                </a:solidFill>
                <a:latin typeface="Times New Roman"/>
              </a:rPr>
              <a:t>Жалобы по 44-ФЗ</a:t>
            </a:r>
            <a:endParaRPr/>
          </a:p>
        </p:txBody>
      </p:sp>
      <p:sp>
        <p:nvSpPr>
          <p:cNvPr id="151" name="CustomShape 2"/>
          <p:cNvSpPr/>
          <p:nvPr/>
        </p:nvSpPr>
        <p:spPr>
          <a:xfrm>
            <a:off x="7047000" y="6580080"/>
            <a:ext cx="2133360" cy="30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2" name="CustomShape 3"/>
          <p:cNvSpPr/>
          <p:nvPr/>
        </p:nvSpPr>
        <p:spPr>
          <a:xfrm>
            <a:off x="250920" y="1079640"/>
            <a:ext cx="8642160" cy="36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just">
              <a:lnSpc>
                <a:spcPct val="100000"/>
              </a:lnSpc>
            </a:pPr>
            <a:r>
              <a:rPr lang="ru-RU">
                <a:latin typeface="Times New Roman"/>
                <a:ea typeface="Times New Roman"/>
              </a:rPr>
              <a:t>    </a:t>
            </a:r>
            <a:endParaRPr/>
          </a:p>
        </p:txBody>
      </p:sp>
      <p:sp>
        <p:nvSpPr>
          <p:cNvPr id="153" name="CustomShape 4"/>
          <p:cNvSpPr/>
          <p:nvPr/>
        </p:nvSpPr>
        <p:spPr>
          <a:xfrm>
            <a:off x="457200" y="1143000"/>
            <a:ext cx="8258040" cy="521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333399"/>
                </a:solidFill>
                <a:latin typeface="Arial"/>
                <a:ea typeface="MS PGothic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54" name="TextShape 5"/>
          <p:cNvSpPr txBox="1"/>
          <p:nvPr/>
        </p:nvSpPr>
        <p:spPr>
          <a:xfrm>
            <a:off x="360000" y="1224000"/>
            <a:ext cx="8424000" cy="48438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buSzPct val="45000"/>
              <a:buFont typeface="StarSymbol"/>
              <a:buChar char=""/>
            </a:pPr>
            <a:r>
              <a:rPr b="1" lang="ru-RU" sz="2400">
                <a:latin typeface="Times New Roman"/>
              </a:rPr>
              <a:t>Количество поступивших жалоб на республиканских заказчиков</a:t>
            </a:r>
            <a:endParaRPr/>
          </a:p>
          <a:p>
            <a:pPr algn="just">
              <a:buSzPct val="45000"/>
              <a:buFont typeface="StarSymbol"/>
              <a:buChar char=""/>
            </a:pPr>
            <a:endParaRPr/>
          </a:p>
          <a:p>
            <a:pPr algn="just">
              <a:buSzPct val="45000"/>
              <a:buFont typeface="StarSymbol"/>
              <a:buChar char=""/>
            </a:pPr>
            <a:endParaRPr/>
          </a:p>
        </p:txBody>
      </p:sp>
      <p:pic>
        <p:nvPicPr>
          <p:cNvPr id="155" name="" descr=""/>
          <p:cNvPicPr/>
          <p:nvPr/>
        </p:nvPicPr>
        <p:blipFill>
          <a:blip r:embed="rId1"/>
          <a:stretch/>
        </p:blipFill>
        <p:spPr>
          <a:xfrm>
            <a:off x="826560" y="2062080"/>
            <a:ext cx="7309440" cy="4273920"/>
          </a:xfrm>
          <a:prstGeom prst="rect">
            <a:avLst/>
          </a:prstGeom>
          <a:ln>
            <a:noFill/>
          </a:ln>
        </p:spPr>
      </p:pic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0" y="44280"/>
            <a:ext cx="9144000" cy="60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r">
              <a:lnSpc>
                <a:spcPct val="90000"/>
              </a:lnSpc>
            </a:pPr>
            <a:r>
              <a:rPr b="1" lang="ru-RU" sz="2800">
                <a:solidFill>
                  <a:srgbClr val="ffffff"/>
                </a:solidFill>
                <a:latin typeface="Times New Roman"/>
              </a:rPr>
              <a:t>Административные дела по 44-ФЗ</a:t>
            </a:r>
            <a:endParaRPr/>
          </a:p>
        </p:txBody>
      </p:sp>
      <p:sp>
        <p:nvSpPr>
          <p:cNvPr id="157" name="CustomShape 2"/>
          <p:cNvSpPr/>
          <p:nvPr/>
        </p:nvSpPr>
        <p:spPr>
          <a:xfrm>
            <a:off x="7047000" y="6580080"/>
            <a:ext cx="2133360" cy="30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8" name="CustomShape 3"/>
          <p:cNvSpPr/>
          <p:nvPr/>
        </p:nvSpPr>
        <p:spPr>
          <a:xfrm>
            <a:off x="250920" y="1079640"/>
            <a:ext cx="8642160" cy="36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just">
              <a:lnSpc>
                <a:spcPct val="100000"/>
              </a:lnSpc>
            </a:pPr>
            <a:r>
              <a:rPr lang="ru-RU">
                <a:latin typeface="Times New Roman"/>
                <a:ea typeface="Times New Roman"/>
              </a:rPr>
              <a:t>    </a:t>
            </a:r>
            <a:endParaRPr/>
          </a:p>
        </p:txBody>
      </p:sp>
      <p:sp>
        <p:nvSpPr>
          <p:cNvPr id="159" name="CustomShape 4"/>
          <p:cNvSpPr/>
          <p:nvPr/>
        </p:nvSpPr>
        <p:spPr>
          <a:xfrm>
            <a:off x="457200" y="1143000"/>
            <a:ext cx="8258040" cy="521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333399"/>
                </a:solidFill>
                <a:latin typeface="Arial"/>
                <a:ea typeface="MS PGothic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60" name="TextShape 5"/>
          <p:cNvSpPr txBox="1"/>
          <p:nvPr/>
        </p:nvSpPr>
        <p:spPr>
          <a:xfrm>
            <a:off x="1080000" y="1079640"/>
            <a:ext cx="6912000" cy="760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r>
              <a:rPr b="1" lang="ru-RU" sz="2200">
                <a:latin typeface="Times New Roman"/>
              </a:rPr>
              <a:t>Динамика привлеченных к административной ответственности лиц</a:t>
            </a:r>
            <a:endParaRPr/>
          </a:p>
        </p:txBody>
      </p:sp>
      <p:pic>
        <p:nvPicPr>
          <p:cNvPr id="161" name="" descr=""/>
          <p:cNvPicPr/>
          <p:nvPr/>
        </p:nvPicPr>
        <p:blipFill>
          <a:blip r:embed="rId1"/>
          <a:stretch/>
        </p:blipFill>
        <p:spPr>
          <a:xfrm>
            <a:off x="2596680" y="2736000"/>
            <a:ext cx="6403320" cy="3744000"/>
          </a:xfrm>
          <a:prstGeom prst="rect">
            <a:avLst/>
          </a:prstGeom>
          <a:ln>
            <a:noFill/>
          </a:ln>
        </p:spPr>
      </p:pic>
      <p:pic>
        <p:nvPicPr>
          <p:cNvPr id="162" name="" descr=""/>
          <p:cNvPicPr/>
          <p:nvPr/>
        </p:nvPicPr>
        <p:blipFill>
          <a:blip r:embed="rId2"/>
          <a:stretch/>
        </p:blipFill>
        <p:spPr>
          <a:xfrm>
            <a:off x="144000" y="1800000"/>
            <a:ext cx="4925520" cy="2880000"/>
          </a:xfrm>
          <a:prstGeom prst="rect">
            <a:avLst/>
          </a:prstGeom>
          <a:ln>
            <a:noFill/>
          </a:ln>
        </p:spPr>
      </p:pic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0" y="44280"/>
            <a:ext cx="9144000" cy="60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r">
              <a:lnSpc>
                <a:spcPct val="90000"/>
              </a:lnSpc>
            </a:pPr>
            <a:r>
              <a:rPr b="1" lang="ru-RU" sz="2800">
                <a:solidFill>
                  <a:srgbClr val="ffffff"/>
                </a:solidFill>
                <a:latin typeface="Times New Roman"/>
              </a:rPr>
              <a:t>Типичные нарушения по 44-ФЗ</a:t>
            </a:r>
            <a:endParaRPr/>
          </a:p>
        </p:txBody>
      </p:sp>
      <p:sp>
        <p:nvSpPr>
          <p:cNvPr id="164" name="CustomShape 2"/>
          <p:cNvSpPr/>
          <p:nvPr/>
        </p:nvSpPr>
        <p:spPr>
          <a:xfrm>
            <a:off x="7047000" y="6580080"/>
            <a:ext cx="2133360" cy="30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5" name="CustomShape 3"/>
          <p:cNvSpPr/>
          <p:nvPr/>
        </p:nvSpPr>
        <p:spPr>
          <a:xfrm>
            <a:off x="-1080000" y="1215720"/>
            <a:ext cx="8642160" cy="36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just">
              <a:lnSpc>
                <a:spcPct val="100000"/>
              </a:lnSpc>
            </a:pPr>
            <a:r>
              <a:rPr lang="ru-RU">
                <a:latin typeface="Times New Roman"/>
                <a:ea typeface="Times New Roman"/>
              </a:rPr>
              <a:t>    </a:t>
            </a:r>
            <a:endParaRPr/>
          </a:p>
        </p:txBody>
      </p:sp>
      <p:sp>
        <p:nvSpPr>
          <p:cNvPr id="166" name="CustomShape 4"/>
          <p:cNvSpPr/>
          <p:nvPr/>
        </p:nvSpPr>
        <p:spPr>
          <a:xfrm>
            <a:off x="457200" y="1143000"/>
            <a:ext cx="8258040" cy="521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333399"/>
                </a:solidFill>
                <a:latin typeface="Arial"/>
                <a:ea typeface="MS PGothic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67" name="TextShape 5"/>
          <p:cNvSpPr txBox="1"/>
          <p:nvPr/>
        </p:nvSpPr>
        <p:spPr>
          <a:xfrm>
            <a:off x="242640" y="808920"/>
            <a:ext cx="8424000" cy="7131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just"/>
            <a:r>
              <a:rPr lang="ru-RU">
                <a:latin typeface="Times New Roman"/>
              </a:rPr>
              <a:t>     </a:t>
            </a:r>
            <a:r>
              <a:rPr lang="ru-RU">
                <a:latin typeface="Times New Roman"/>
              </a:rPr>
              <a:t>В 2016 году наиболее частые нарушения по 44-ФЗ связаны с установлением в документации о закупках излишних (избыточных) требований к содержанию заявок участников закупок. При этом нарушение заключается не в избыточном описании заказчиком объекта закупки, а именно в избыточных требованиях к содержанию заявки.</a:t>
            </a:r>
            <a:endParaRPr/>
          </a:p>
          <a:p>
            <a:pPr algn="just"/>
            <a:r>
              <a:rPr lang="ru-RU">
                <a:solidFill>
                  <a:srgbClr val="000000"/>
                </a:solidFill>
                <a:latin typeface="Times New Roman"/>
              </a:rPr>
              <a:t>   </a:t>
            </a:r>
            <a:r>
              <a:rPr lang="ru-RU">
                <a:solidFill>
                  <a:srgbClr val="000000"/>
                </a:solidFill>
                <a:latin typeface="Times New Roman"/>
              </a:rPr>
              <a:t>В силу части 3 статьи 33 Закона о контрактной системе </a:t>
            </a:r>
            <a:r>
              <a:rPr lang="ru-RU" u="sng">
                <a:solidFill>
                  <a:srgbClr val="000000"/>
                </a:solidFill>
                <a:latin typeface="Times New Roman"/>
              </a:rPr>
              <a:t>не допускается включение в документацию о закупке</a:t>
            </a:r>
            <a:r>
              <a:rPr lang="ru-RU" u="sng">
                <a:solidFill>
                  <a:srgbClr val="000000"/>
                </a:solidFill>
                <a:latin typeface="Times New Roman"/>
                <a:ea typeface="Times New Roman"/>
              </a:rPr>
              <a:t>,</a:t>
            </a:r>
            <a:r>
              <a:rPr lang="ru-RU" u="sng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>
                <a:solidFill>
                  <a:srgbClr val="000000"/>
                </a:solidFill>
                <a:latin typeface="Times New Roman"/>
              </a:rPr>
              <a:t>в том числе в форме требований к качеству, техническим характеристикам товара, работы или услуги, требований к функциональным характеристикам (потребительским свойствам) товара) относящихся к производителю товара.</a:t>
            </a:r>
            <a:endParaRPr/>
          </a:p>
          <a:p>
            <a:pPr algn="just"/>
            <a:r>
              <a:rPr lang="ru-RU">
                <a:solidFill>
                  <a:srgbClr val="000000"/>
                </a:solidFill>
                <a:latin typeface="Times New Roman"/>
                <a:ea typeface="Batang;바탕"/>
              </a:rPr>
              <a:t>Например, в</a:t>
            </a:r>
            <a:r>
              <a:rPr lang="ru-RU">
                <a:solidFill>
                  <a:srgbClr val="000000"/>
                </a:solidFill>
                <a:latin typeface="Times New Roman"/>
                <a:ea typeface="Batang;바탕"/>
              </a:rPr>
              <a:t> результате рассмотрения одной из жалоб комиссия Управления установила избыточные требования к содержанию заявки  по бетону тяжелому, раствору готовому отделочному, раствору строительному</a:t>
            </a:r>
            <a:r>
              <a:rPr lang="ru-RU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ru-RU">
                <a:solidFill>
                  <a:srgbClr val="000000"/>
                </a:solidFill>
                <a:latin typeface="Times New Roman"/>
                <a:ea typeface="Batang;바탕"/>
              </a:rPr>
              <a:t> Аукционная документация требовала от участника закупки сообщить в его заявке такие характеристики, которые даже изготовитель не сообщает в удостоверениях на товар: значения модулей крупности мелких заполнителей, включающих не только песок строительный, но еще и золошлаковые смеси и песок из шлаков черной металлургии.</a:t>
            </a:r>
            <a:r>
              <a:rPr lang="ru-RU">
                <a:solidFill>
                  <a:srgbClr val="000000"/>
                </a:solidFill>
                <a:latin typeface="Times New Roman"/>
                <a:ea typeface="Batang;바탕"/>
              </a:rPr>
              <a:t> </a:t>
            </a:r>
            <a:r>
              <a:rPr lang="ru-RU">
                <a:solidFill>
                  <a:srgbClr val="000000"/>
                </a:solidFill>
                <a:latin typeface="Times New Roman"/>
                <a:ea typeface="Batang;바탕"/>
              </a:rPr>
              <a:t>Данные характеристики к сырьевому составу товаров согласно ГОСТ определяются технологической документацией (регламентом) изготовителя, т.е. эти показатели не идентифицируют товар, а устанавливают требования к изготовителю товара. </a:t>
            </a:r>
            <a:endParaRPr/>
          </a:p>
          <a:p>
            <a:pPr algn="just"/>
            <a:endParaRPr/>
          </a:p>
          <a:p>
            <a:pPr algn="just"/>
            <a:r>
              <a:rPr lang="ru-RU" sz="2000">
                <a:solidFill>
                  <a:srgbClr val="000000"/>
                </a:solidFill>
                <a:latin typeface="Times New Roman"/>
              </a:rPr>
              <a:t>   </a:t>
            </a:r>
            <a:r>
              <a:rPr b="1" lang="ru-RU" sz="2000">
                <a:solidFill>
                  <a:srgbClr val="000000"/>
                </a:solidFill>
                <a:latin typeface="Times New Roman"/>
              </a:rPr>
              <a:t> </a:t>
            </a:r>
            <a:endParaRPr/>
          </a:p>
          <a:p>
            <a:pPr algn="just">
              <a:buSzPct val="45000"/>
              <a:buFont typeface="StarSymbol"/>
              <a:buChar char=""/>
            </a:pPr>
            <a:endParaRPr/>
          </a:p>
          <a:p>
            <a:pPr algn="just">
              <a:buSzPct val="45000"/>
              <a:buFont typeface="StarSymbol"/>
              <a:buChar char=""/>
            </a:pPr>
            <a:endParaRPr/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0" y="44280"/>
            <a:ext cx="9144000" cy="60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r">
              <a:lnSpc>
                <a:spcPct val="90000"/>
              </a:lnSpc>
            </a:pPr>
            <a:r>
              <a:rPr b="1" lang="ru-RU" sz="2800">
                <a:solidFill>
                  <a:srgbClr val="ffffff"/>
                </a:solidFill>
                <a:latin typeface="Times New Roman"/>
              </a:rPr>
              <a:t>Типичные нарушения по 44-ФЗ</a:t>
            </a:r>
            <a:endParaRPr/>
          </a:p>
        </p:txBody>
      </p:sp>
      <p:sp>
        <p:nvSpPr>
          <p:cNvPr id="169" name="CustomShape 2"/>
          <p:cNvSpPr/>
          <p:nvPr/>
        </p:nvSpPr>
        <p:spPr>
          <a:xfrm>
            <a:off x="7047000" y="6580080"/>
            <a:ext cx="2133360" cy="30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0" name="CustomShape 3"/>
          <p:cNvSpPr/>
          <p:nvPr/>
        </p:nvSpPr>
        <p:spPr>
          <a:xfrm>
            <a:off x="-1080000" y="1215720"/>
            <a:ext cx="8642160" cy="36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just">
              <a:lnSpc>
                <a:spcPct val="100000"/>
              </a:lnSpc>
            </a:pPr>
            <a:r>
              <a:rPr lang="ru-RU">
                <a:latin typeface="Times New Roman"/>
                <a:ea typeface="Times New Roman"/>
              </a:rPr>
              <a:t>    </a:t>
            </a:r>
            <a:endParaRPr/>
          </a:p>
        </p:txBody>
      </p:sp>
      <p:sp>
        <p:nvSpPr>
          <p:cNvPr id="171" name="CustomShape 4"/>
          <p:cNvSpPr/>
          <p:nvPr/>
        </p:nvSpPr>
        <p:spPr>
          <a:xfrm>
            <a:off x="457200" y="1143000"/>
            <a:ext cx="8258040" cy="521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333399"/>
                </a:solidFill>
                <a:latin typeface="Arial"/>
                <a:ea typeface="MS PGothic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72" name="TextShape 5"/>
          <p:cNvSpPr txBox="1"/>
          <p:nvPr/>
        </p:nvSpPr>
        <p:spPr>
          <a:xfrm>
            <a:off x="288000" y="967680"/>
            <a:ext cx="8424000" cy="70056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just"/>
            <a:r>
              <a:rPr lang="ru-RU" sz="2600">
                <a:solidFill>
                  <a:srgbClr val="000000"/>
                </a:solidFill>
                <a:latin typeface="Times New Roman"/>
                <a:ea typeface="Batang;바탕"/>
              </a:rPr>
              <a:t>При расторжении контракта многими заказчиками также допускаются нарушения процедуры одностороннего отказа от исполнения контракта. Нарушения связаны с несвоевременным размещением в ЕИС такого решения или с направлением контрагенту решения только одним видом связи, а также преждевременным (ранее 10 дневного срока) сообщением в ЕИС о расторжении контракта. При этом законом 10 дней отводится  поставщику (подрядчику, исполнителю) для устранения нарушений условий контракта.</a:t>
            </a:r>
            <a:endParaRPr/>
          </a:p>
          <a:p>
            <a:pPr algn="just"/>
            <a:r>
              <a:rPr lang="ru-RU" sz="2600">
                <a:solidFill>
                  <a:srgbClr val="000000"/>
                </a:solidFill>
                <a:latin typeface="Times New Roman"/>
              </a:rPr>
              <a:t>Нередко заказчик не может подтвердить и </a:t>
            </a:r>
            <a:r>
              <a:rPr lang="ru-RU" sz="2600">
                <a:solidFill>
                  <a:srgbClr val="000000"/>
                </a:solidFill>
                <a:latin typeface="Times New Roman"/>
              </a:rPr>
              <a:t>факт ненадлежащего </a:t>
            </a:r>
            <a:r>
              <a:rPr lang="ru-RU" sz="2600">
                <a:solidFill>
                  <a:srgbClr val="000000"/>
                </a:solidFill>
                <a:latin typeface="Times New Roman"/>
              </a:rPr>
              <a:t>нарушения условий контракта, послужившего основанием для одностороннего отказа заказчика от исполнения контракта.</a:t>
            </a:r>
            <a:endParaRPr/>
          </a:p>
          <a:p>
            <a:pPr algn="just"/>
            <a:endParaRPr/>
          </a:p>
          <a:p>
            <a:pPr algn="just"/>
            <a:r>
              <a:rPr lang="ru-RU" sz="2000">
                <a:solidFill>
                  <a:srgbClr val="000000"/>
                </a:solidFill>
                <a:latin typeface="Times New Roman"/>
              </a:rPr>
              <a:t>   </a:t>
            </a:r>
            <a:r>
              <a:rPr b="1" lang="ru-RU" sz="2000">
                <a:solidFill>
                  <a:srgbClr val="000000"/>
                </a:solidFill>
                <a:latin typeface="Times New Roman"/>
              </a:rPr>
              <a:t> </a:t>
            </a:r>
            <a:endParaRPr/>
          </a:p>
          <a:p>
            <a:pPr algn="just">
              <a:buSzPct val="45000"/>
              <a:buFont typeface="StarSymbol"/>
              <a:buChar char=""/>
            </a:pPr>
            <a:endParaRPr/>
          </a:p>
          <a:p>
            <a:pPr algn="just">
              <a:buSzPct val="45000"/>
              <a:buFont typeface="StarSymbol"/>
              <a:buChar char=""/>
            </a:pPr>
            <a:endParaRPr/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971640" y="2708280"/>
            <a:ext cx="7345440" cy="1617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ctr"/>
            <a:r>
              <a:rPr b="1" lang="ru-RU" sz="4000">
                <a:solidFill>
                  <a:srgbClr val="333399"/>
                </a:solidFill>
                <a:latin typeface="Times New Roman"/>
              </a:rPr>
              <a:t>СПАСИБО ЗА ВНИМАНИЕ!</a:t>
            </a:r>
            <a:endParaRPr/>
          </a:p>
          <a:p>
            <a:pPr algn="ctr"/>
            <a:r>
              <a:rPr b="1" lang="en-US" sz="2000">
                <a:solidFill>
                  <a:srgbClr val="333399"/>
                </a:solidFill>
                <a:latin typeface="Times New Roman"/>
              </a:rPr>
              <a:t>
</a:t>
            </a:r>
            <a:r>
              <a:rPr b="1" lang="en-US" sz="4000">
                <a:solidFill>
                  <a:srgbClr val="333399"/>
                </a:solidFill>
                <a:latin typeface="Times New Roman"/>
              </a:rPr>
              <a:t>www.chuvashia.fas.gov.ru</a:t>
            </a:r>
            <a:endParaRPr/>
          </a:p>
        </p:txBody>
      </p:sp>
      <p:sp>
        <p:nvSpPr>
          <p:cNvPr id="174" name="CustomShape 2"/>
          <p:cNvSpPr/>
          <p:nvPr/>
        </p:nvSpPr>
        <p:spPr>
          <a:xfrm>
            <a:off x="0" y="85680"/>
            <a:ext cx="9142560" cy="581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r"/>
            <a:r>
              <a:rPr b="1" lang="ru-RU" sz="3200">
                <a:solidFill>
                  <a:srgbClr val="ffffff"/>
                </a:solidFill>
                <a:latin typeface="Times New Roman"/>
              </a:rPr>
              <a:t>Чувашское УФАС России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0" y="85680"/>
            <a:ext cx="9142560" cy="581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r"/>
            <a:r>
              <a:rPr b="1" lang="ru-RU" sz="3200">
                <a:solidFill>
                  <a:srgbClr val="ffffff"/>
                </a:solidFill>
                <a:latin typeface="Times New Roman"/>
              </a:rPr>
              <a:t>Изменения законодательства</a:t>
            </a:r>
            <a:endParaRPr/>
          </a:p>
        </p:txBody>
      </p:sp>
      <p:sp>
        <p:nvSpPr>
          <p:cNvPr id="91" name="TextShape 2"/>
          <p:cNvSpPr txBox="1"/>
          <p:nvPr/>
        </p:nvSpPr>
        <p:spPr>
          <a:xfrm>
            <a:off x="720000" y="1440000"/>
            <a:ext cx="7704000" cy="4813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just"/>
            <a:r>
              <a:rPr b="1" lang="ru-RU" sz="2400">
                <a:latin typeface="Times New Roman"/>
              </a:rPr>
              <a:t>В январе 2016 г. вступили в силу поправки в закон «О защите конкуренции» (т. н. «4 антимонопольный пакет законов»).</a:t>
            </a:r>
            <a:endParaRPr/>
          </a:p>
          <a:p>
            <a:pPr algn="just"/>
            <a:endParaRPr/>
          </a:p>
          <a:p>
            <a:pPr algn="just"/>
            <a:r>
              <a:rPr b="1" lang="ru-RU" sz="2200">
                <a:latin typeface="Times New Roman"/>
              </a:rPr>
              <a:t>Что поменялось?</a:t>
            </a:r>
            <a:endParaRPr/>
          </a:p>
          <a:p>
            <a:pPr algn="just"/>
            <a:endParaRPr/>
          </a:p>
          <a:p>
            <a:pPr algn="just">
              <a:buSzPct val="45000"/>
              <a:buFont typeface="StarSymbol"/>
              <a:buChar char=""/>
            </a:pPr>
            <a:r>
              <a:rPr b="1" lang="ru-RU" sz="2200">
                <a:latin typeface="Times New Roman"/>
              </a:rPr>
              <a:t> </a:t>
            </a:r>
            <a:r>
              <a:rPr b="1" lang="ru-RU" sz="2200">
                <a:latin typeface="Times New Roman"/>
              </a:rPr>
              <a:t>Значительно расширен перечень нарушений, по которым выдаются предупреждения </a:t>
            </a:r>
            <a:r>
              <a:rPr lang="ru-RU" sz="2200">
                <a:latin typeface="Times New Roman"/>
              </a:rPr>
              <a:t>(дискриминация, нарушения органов власти, недобросовестная конкуренция)</a:t>
            </a:r>
            <a:endParaRPr/>
          </a:p>
          <a:p>
            <a:pPr algn="just">
              <a:buSzPct val="45000"/>
              <a:buFont typeface="StarSymbol"/>
              <a:buChar char=""/>
            </a:pPr>
            <a:endParaRPr/>
          </a:p>
          <a:p>
            <a:pPr algn="just">
              <a:buSzPct val="45000"/>
              <a:buFont typeface="StarSymbol"/>
              <a:buChar char=""/>
            </a:pPr>
            <a:r>
              <a:rPr lang="ru-RU" sz="2200">
                <a:latin typeface="Times New Roman"/>
              </a:rPr>
              <a:t> </a:t>
            </a:r>
            <a:r>
              <a:rPr lang="ru-RU" sz="2200">
                <a:latin typeface="Times New Roman"/>
              </a:rPr>
              <a:t>ФАС России </a:t>
            </a:r>
            <a:r>
              <a:rPr b="1" lang="ru-RU" sz="2200">
                <a:latin typeface="Times New Roman"/>
              </a:rPr>
              <a:t>концентрируется на нарушениях, имеющих значение для защиты и развития конкуренции в целом, </a:t>
            </a:r>
            <a:r>
              <a:rPr lang="ru-RU" sz="2200">
                <a:latin typeface="Times New Roman"/>
              </a:rPr>
              <a:t>прав предпринимателей и неопределенного круга потребителей (отказ от «дел дачников»)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0" y="85680"/>
            <a:ext cx="9142560" cy="581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r"/>
            <a:r>
              <a:rPr b="1" lang="ru-RU" sz="3200">
                <a:solidFill>
                  <a:srgbClr val="ffffff"/>
                </a:solidFill>
                <a:latin typeface="Times New Roman"/>
              </a:rPr>
              <a:t>Результаты</a:t>
            </a:r>
            <a:endParaRPr/>
          </a:p>
        </p:txBody>
      </p:sp>
      <p:sp>
        <p:nvSpPr>
          <p:cNvPr id="93" name="TextShape 2"/>
          <p:cNvSpPr txBox="1"/>
          <p:nvPr/>
        </p:nvSpPr>
        <p:spPr>
          <a:xfrm>
            <a:off x="720000" y="1440000"/>
            <a:ext cx="7704000" cy="44780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just"/>
            <a:r>
              <a:rPr b="1" lang="ru-RU" sz="2400">
                <a:latin typeface="Times New Roman"/>
              </a:rPr>
              <a:t>Практические результаты:</a:t>
            </a:r>
            <a:endParaRPr/>
          </a:p>
          <a:p>
            <a:pPr algn="just"/>
            <a:endParaRPr/>
          </a:p>
          <a:p>
            <a:pPr>
              <a:buSzPct val="45000"/>
              <a:buFont typeface="StarSymbol"/>
              <a:buChar char=""/>
            </a:pPr>
            <a:r>
              <a:rPr b="1" lang="ru-RU" sz="2200">
                <a:latin typeface="Times New Roman"/>
              </a:rPr>
              <a:t> </a:t>
            </a:r>
            <a:r>
              <a:rPr lang="ru-RU" sz="2200">
                <a:latin typeface="Times New Roman"/>
              </a:rPr>
              <a:t>рост числа выданных предупреждений и предостережений;</a:t>
            </a:r>
            <a:endParaRPr/>
          </a:p>
          <a:p>
            <a:pPr algn="just">
              <a:buSzPct val="45000"/>
              <a:buFont typeface="StarSymbol"/>
              <a:buChar char=""/>
            </a:pPr>
            <a:endParaRPr/>
          </a:p>
          <a:p>
            <a:pPr>
              <a:buSzPct val="45000"/>
              <a:buFont typeface="StarSymbol"/>
              <a:buChar char=""/>
            </a:pPr>
            <a:r>
              <a:rPr lang="ru-RU" sz="2200">
                <a:latin typeface="Times New Roman"/>
              </a:rPr>
              <a:t> </a:t>
            </a:r>
            <a:r>
              <a:rPr lang="ru-RU" sz="2200">
                <a:latin typeface="Times New Roman"/>
              </a:rPr>
              <a:t>высокий процент исполненных предупреждений (большое количество нарушений устраняется до возбуждения антимонопольных дел после вынесения предупреждения);</a:t>
            </a:r>
            <a:endParaRPr/>
          </a:p>
          <a:p>
            <a:pPr algn="just">
              <a:buSzPct val="45000"/>
              <a:buFont typeface="StarSymbol"/>
              <a:buChar char=""/>
            </a:pPr>
            <a:endParaRPr/>
          </a:p>
          <a:p>
            <a:pPr>
              <a:buSzPct val="45000"/>
              <a:buFont typeface="StarSymbol"/>
              <a:buChar char=""/>
            </a:pPr>
            <a:r>
              <a:rPr lang="ru-RU" sz="2200">
                <a:latin typeface="Times New Roman"/>
              </a:rPr>
              <a:t> </a:t>
            </a:r>
            <a:r>
              <a:rPr lang="ru-RU" sz="2200">
                <a:latin typeface="Times New Roman"/>
              </a:rPr>
              <a:t>сокращение количества возбужденных дел антимонопольным органом;</a:t>
            </a:r>
            <a:endParaRPr/>
          </a:p>
          <a:p>
            <a:pPr algn="just">
              <a:buSzPct val="45000"/>
              <a:buFont typeface="StarSymbol"/>
              <a:buChar char=""/>
            </a:pPr>
            <a:endParaRPr/>
          </a:p>
          <a:p>
            <a:pPr algn="just">
              <a:buSzPct val="45000"/>
              <a:buFont typeface="StarSymbol"/>
              <a:buChar char=""/>
            </a:pPr>
            <a:r>
              <a:rPr lang="ru-RU" sz="2200">
                <a:latin typeface="Times New Roman"/>
              </a:rPr>
              <a:t> </a:t>
            </a:r>
            <a:r>
              <a:rPr lang="ru-RU" sz="2200">
                <a:latin typeface="Times New Roman"/>
              </a:rPr>
              <a:t>положительный эффект для рынка: </a:t>
            </a:r>
            <a:r>
              <a:rPr b="1" lang="ru-RU" sz="2200">
                <a:latin typeface="Times New Roman"/>
              </a:rPr>
              <a:t>нарушения на рынке быстро устраняются.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0" y="44280"/>
            <a:ext cx="9144000" cy="60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r">
              <a:lnSpc>
                <a:spcPct val="90000"/>
              </a:lnSpc>
            </a:pPr>
            <a:r>
              <a:rPr b="1" lang="ru-RU" sz="3200">
                <a:solidFill>
                  <a:srgbClr val="ffffff"/>
                </a:solidFill>
                <a:latin typeface="Times New Roman"/>
              </a:rPr>
              <a:t>Количество возбужденных дел</a:t>
            </a:r>
            <a:endParaRPr/>
          </a:p>
        </p:txBody>
      </p:sp>
      <p:sp>
        <p:nvSpPr>
          <p:cNvPr id="95" name="CustomShape 2"/>
          <p:cNvSpPr/>
          <p:nvPr/>
        </p:nvSpPr>
        <p:spPr>
          <a:xfrm>
            <a:off x="7047000" y="6580080"/>
            <a:ext cx="2133360" cy="30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6" name="CustomShape 3"/>
          <p:cNvSpPr/>
          <p:nvPr/>
        </p:nvSpPr>
        <p:spPr>
          <a:xfrm>
            <a:off x="250920" y="1079640"/>
            <a:ext cx="8642160" cy="36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just">
              <a:lnSpc>
                <a:spcPct val="100000"/>
              </a:lnSpc>
            </a:pPr>
            <a:r>
              <a:rPr lang="ru-RU">
                <a:latin typeface="Times New Roman"/>
                <a:ea typeface="Times New Roman"/>
              </a:rPr>
              <a:t>    </a:t>
            </a:r>
            <a:endParaRPr/>
          </a:p>
        </p:txBody>
      </p:sp>
      <p:sp>
        <p:nvSpPr>
          <p:cNvPr id="97" name="CustomShape 4"/>
          <p:cNvSpPr/>
          <p:nvPr/>
        </p:nvSpPr>
        <p:spPr>
          <a:xfrm>
            <a:off x="457200" y="1143000"/>
            <a:ext cx="8258040" cy="521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333399"/>
                </a:solidFill>
                <a:latin typeface="Arial"/>
                <a:ea typeface="MS PGothic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98" name="TextShape 5"/>
          <p:cNvSpPr txBox="1"/>
          <p:nvPr/>
        </p:nvSpPr>
        <p:spPr>
          <a:xfrm>
            <a:off x="792000" y="942480"/>
            <a:ext cx="7704000" cy="425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r>
              <a:rPr b="1" lang="ru-RU" sz="2200">
                <a:latin typeface="Times New Roman"/>
              </a:rPr>
              <a:t>Динамика количества возбужденных дел</a:t>
            </a:r>
            <a:endParaRPr/>
          </a:p>
        </p:txBody>
      </p:sp>
      <p:pic>
        <p:nvPicPr>
          <p:cNvPr id="99" name="" descr=""/>
          <p:cNvPicPr/>
          <p:nvPr/>
        </p:nvPicPr>
        <p:blipFill>
          <a:blip r:embed="rId1"/>
          <a:stretch/>
        </p:blipFill>
        <p:spPr>
          <a:xfrm>
            <a:off x="144000" y="1411920"/>
            <a:ext cx="8851680" cy="4924080"/>
          </a:xfrm>
          <a:prstGeom prst="rect">
            <a:avLst/>
          </a:prstGeom>
          <a:ln>
            <a:noFill/>
          </a:ln>
        </p:spPr>
      </p:pic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0" y="44280"/>
            <a:ext cx="9144000" cy="60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r">
              <a:lnSpc>
                <a:spcPct val="90000"/>
              </a:lnSpc>
            </a:pPr>
            <a:r>
              <a:rPr b="1" lang="ru-RU" sz="3200">
                <a:solidFill>
                  <a:srgbClr val="ffffff"/>
                </a:solidFill>
                <a:latin typeface="Times New Roman"/>
              </a:rPr>
              <a:t>Предупреждения</a:t>
            </a:r>
            <a:endParaRPr/>
          </a:p>
        </p:txBody>
      </p:sp>
      <p:sp>
        <p:nvSpPr>
          <p:cNvPr id="101" name="CustomShape 2"/>
          <p:cNvSpPr/>
          <p:nvPr/>
        </p:nvSpPr>
        <p:spPr>
          <a:xfrm>
            <a:off x="7047000" y="6580080"/>
            <a:ext cx="2133360" cy="30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2" name="CustomShape 3"/>
          <p:cNvSpPr/>
          <p:nvPr/>
        </p:nvSpPr>
        <p:spPr>
          <a:xfrm>
            <a:off x="250920" y="1079640"/>
            <a:ext cx="8642160" cy="36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just">
              <a:lnSpc>
                <a:spcPct val="100000"/>
              </a:lnSpc>
            </a:pPr>
            <a:r>
              <a:rPr lang="ru-RU">
                <a:latin typeface="Times New Roman"/>
                <a:ea typeface="Times New Roman"/>
              </a:rPr>
              <a:t>    </a:t>
            </a:r>
            <a:endParaRPr/>
          </a:p>
        </p:txBody>
      </p:sp>
      <p:sp>
        <p:nvSpPr>
          <p:cNvPr id="103" name="CustomShape 4"/>
          <p:cNvSpPr/>
          <p:nvPr/>
        </p:nvSpPr>
        <p:spPr>
          <a:xfrm>
            <a:off x="457200" y="1143000"/>
            <a:ext cx="8258040" cy="521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333399"/>
                </a:solidFill>
                <a:latin typeface="Arial"/>
                <a:ea typeface="MS PGothic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04" name="TextShape 5"/>
          <p:cNvSpPr txBox="1"/>
          <p:nvPr/>
        </p:nvSpPr>
        <p:spPr>
          <a:xfrm>
            <a:off x="792000" y="942480"/>
            <a:ext cx="7704000" cy="425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r>
              <a:rPr b="1" lang="ru-RU" sz="2200">
                <a:latin typeface="Times New Roman"/>
              </a:rPr>
              <a:t>Динамика выданных предупреждений</a:t>
            </a:r>
            <a:endParaRPr/>
          </a:p>
        </p:txBody>
      </p:sp>
      <p:pic>
        <p:nvPicPr>
          <p:cNvPr id="105" name="" descr=""/>
          <p:cNvPicPr/>
          <p:nvPr/>
        </p:nvPicPr>
        <p:blipFill>
          <a:blip r:embed="rId1"/>
          <a:stretch/>
        </p:blipFill>
        <p:spPr>
          <a:xfrm>
            <a:off x="250920" y="1512000"/>
            <a:ext cx="8821080" cy="4398480"/>
          </a:xfrm>
          <a:prstGeom prst="rect">
            <a:avLst/>
          </a:prstGeom>
          <a:ln>
            <a:noFill/>
          </a:ln>
        </p:spPr>
      </p:pic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0" y="44280"/>
            <a:ext cx="9144000" cy="60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r">
              <a:lnSpc>
                <a:spcPct val="90000"/>
              </a:lnSpc>
            </a:pPr>
            <a:r>
              <a:rPr b="1" lang="ru-RU" sz="3200">
                <a:solidFill>
                  <a:srgbClr val="ffffff"/>
                </a:solidFill>
                <a:latin typeface="Times New Roman"/>
              </a:rPr>
              <a:t>Исполненные предупреждения</a:t>
            </a:r>
            <a:endParaRPr/>
          </a:p>
        </p:txBody>
      </p:sp>
      <p:sp>
        <p:nvSpPr>
          <p:cNvPr id="107" name="CustomShape 2"/>
          <p:cNvSpPr/>
          <p:nvPr/>
        </p:nvSpPr>
        <p:spPr>
          <a:xfrm>
            <a:off x="7047000" y="6580080"/>
            <a:ext cx="2133360" cy="30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8" name="CustomShape 3"/>
          <p:cNvSpPr/>
          <p:nvPr/>
        </p:nvSpPr>
        <p:spPr>
          <a:xfrm>
            <a:off x="250920" y="1079640"/>
            <a:ext cx="8642160" cy="36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just">
              <a:lnSpc>
                <a:spcPct val="100000"/>
              </a:lnSpc>
            </a:pPr>
            <a:r>
              <a:rPr lang="ru-RU">
                <a:latin typeface="Times New Roman"/>
                <a:ea typeface="Times New Roman"/>
              </a:rPr>
              <a:t>    </a:t>
            </a:r>
            <a:endParaRPr/>
          </a:p>
        </p:txBody>
      </p:sp>
      <p:sp>
        <p:nvSpPr>
          <p:cNvPr id="109" name="CustomShape 4"/>
          <p:cNvSpPr/>
          <p:nvPr/>
        </p:nvSpPr>
        <p:spPr>
          <a:xfrm>
            <a:off x="457200" y="1143000"/>
            <a:ext cx="8258040" cy="521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333399"/>
                </a:solidFill>
                <a:latin typeface="Arial"/>
                <a:ea typeface="MS PGothic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10" name="TextShape 5"/>
          <p:cNvSpPr txBox="1"/>
          <p:nvPr/>
        </p:nvSpPr>
        <p:spPr>
          <a:xfrm>
            <a:off x="792000" y="942480"/>
            <a:ext cx="7704000" cy="425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r>
              <a:rPr b="1" lang="ru-RU" sz="2200">
                <a:latin typeface="Times New Roman"/>
              </a:rPr>
              <a:t>Доля исполненных предупреждений</a:t>
            </a:r>
            <a:endParaRPr/>
          </a:p>
        </p:txBody>
      </p:sp>
      <p:pic>
        <p:nvPicPr>
          <p:cNvPr id="111" name="" descr=""/>
          <p:cNvPicPr/>
          <p:nvPr/>
        </p:nvPicPr>
        <p:blipFill>
          <a:blip r:embed="rId1"/>
          <a:stretch/>
        </p:blipFill>
        <p:spPr>
          <a:xfrm>
            <a:off x="536400" y="1512000"/>
            <a:ext cx="8319600" cy="4864320"/>
          </a:xfrm>
          <a:prstGeom prst="rect">
            <a:avLst/>
          </a:prstGeom>
          <a:ln>
            <a:noFill/>
          </a:ln>
        </p:spPr>
      </p:pic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0" y="44280"/>
            <a:ext cx="9144000" cy="60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r">
              <a:lnSpc>
                <a:spcPct val="90000"/>
              </a:lnSpc>
            </a:pPr>
            <a:r>
              <a:rPr b="1" lang="ru-RU" sz="2600">
                <a:solidFill>
                  <a:srgbClr val="ffffff"/>
                </a:solidFill>
                <a:latin typeface="Times New Roman"/>
              </a:rPr>
              <a:t>Предупреждения и антимонопольные дела в сравнении</a:t>
            </a:r>
            <a:endParaRPr/>
          </a:p>
        </p:txBody>
      </p:sp>
      <p:sp>
        <p:nvSpPr>
          <p:cNvPr id="113" name="CustomShape 2"/>
          <p:cNvSpPr/>
          <p:nvPr/>
        </p:nvSpPr>
        <p:spPr>
          <a:xfrm>
            <a:off x="7047000" y="6580080"/>
            <a:ext cx="2133360" cy="30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4" name="CustomShape 3"/>
          <p:cNvSpPr/>
          <p:nvPr/>
        </p:nvSpPr>
        <p:spPr>
          <a:xfrm>
            <a:off x="250920" y="1079640"/>
            <a:ext cx="8642160" cy="36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just">
              <a:lnSpc>
                <a:spcPct val="100000"/>
              </a:lnSpc>
            </a:pPr>
            <a:r>
              <a:rPr lang="ru-RU">
                <a:latin typeface="Times New Roman"/>
                <a:ea typeface="Times New Roman"/>
              </a:rPr>
              <a:t>    </a:t>
            </a:r>
            <a:endParaRPr/>
          </a:p>
        </p:txBody>
      </p:sp>
      <p:sp>
        <p:nvSpPr>
          <p:cNvPr id="115" name="CustomShape 4"/>
          <p:cNvSpPr/>
          <p:nvPr/>
        </p:nvSpPr>
        <p:spPr>
          <a:xfrm>
            <a:off x="457200" y="1143000"/>
            <a:ext cx="8258040" cy="521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333399"/>
                </a:solidFill>
                <a:latin typeface="Arial"/>
                <a:ea typeface="MS PGothic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16" name="TextShape 5"/>
          <p:cNvSpPr txBox="1"/>
          <p:nvPr/>
        </p:nvSpPr>
        <p:spPr>
          <a:xfrm>
            <a:off x="360000" y="5040000"/>
            <a:ext cx="8280000" cy="1431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just"/>
            <a:r>
              <a:rPr b="1" lang="ru-RU" sz="2200">
                <a:latin typeface="Times New Roman"/>
              </a:rPr>
              <a:t>Восстановление конкурентной среды через возбуждение дела и выдачу предписания в среднем занимает от 7 месяцев до 2 лет. Институт предупреждения сокращает этот срок от 1 до 4 месяцев.</a:t>
            </a:r>
            <a:endParaRPr/>
          </a:p>
        </p:txBody>
      </p:sp>
      <p:pic>
        <p:nvPicPr>
          <p:cNvPr id="117" name="" descr=""/>
          <p:cNvPicPr/>
          <p:nvPr/>
        </p:nvPicPr>
        <p:blipFill>
          <a:blip r:embed="rId1"/>
          <a:stretch/>
        </p:blipFill>
        <p:spPr>
          <a:xfrm>
            <a:off x="360" y="925920"/>
            <a:ext cx="9143640" cy="4114080"/>
          </a:xfrm>
          <a:prstGeom prst="rect">
            <a:avLst/>
          </a:prstGeom>
          <a:ln>
            <a:noFill/>
          </a:ln>
        </p:spPr>
      </p:pic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0" y="44280"/>
            <a:ext cx="9144000" cy="60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r">
              <a:lnSpc>
                <a:spcPct val="90000"/>
              </a:lnSpc>
            </a:pPr>
            <a:r>
              <a:rPr b="1" lang="ru-RU" sz="3200">
                <a:solidFill>
                  <a:srgbClr val="ffffff"/>
                </a:solidFill>
                <a:latin typeface="Times New Roman"/>
              </a:rPr>
              <a:t>Предостережения</a:t>
            </a:r>
            <a:endParaRPr/>
          </a:p>
        </p:txBody>
      </p:sp>
      <p:sp>
        <p:nvSpPr>
          <p:cNvPr id="119" name="CustomShape 2"/>
          <p:cNvSpPr/>
          <p:nvPr/>
        </p:nvSpPr>
        <p:spPr>
          <a:xfrm>
            <a:off x="7047000" y="6580080"/>
            <a:ext cx="2133360" cy="30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0" name="CustomShape 3"/>
          <p:cNvSpPr/>
          <p:nvPr/>
        </p:nvSpPr>
        <p:spPr>
          <a:xfrm>
            <a:off x="250920" y="1079640"/>
            <a:ext cx="8642160" cy="36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just">
              <a:lnSpc>
                <a:spcPct val="100000"/>
              </a:lnSpc>
            </a:pPr>
            <a:r>
              <a:rPr lang="ru-RU">
                <a:latin typeface="Times New Roman"/>
                <a:ea typeface="Times New Roman"/>
              </a:rPr>
              <a:t>    </a:t>
            </a:r>
            <a:endParaRPr/>
          </a:p>
        </p:txBody>
      </p:sp>
      <p:sp>
        <p:nvSpPr>
          <p:cNvPr id="121" name="CustomShape 4"/>
          <p:cNvSpPr/>
          <p:nvPr/>
        </p:nvSpPr>
        <p:spPr>
          <a:xfrm>
            <a:off x="457200" y="1143000"/>
            <a:ext cx="8258040" cy="521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333399"/>
                </a:solidFill>
                <a:latin typeface="Arial"/>
                <a:ea typeface="MS PGothic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22" name="TextShape 5"/>
          <p:cNvSpPr txBox="1"/>
          <p:nvPr/>
        </p:nvSpPr>
        <p:spPr>
          <a:xfrm>
            <a:off x="792000" y="942480"/>
            <a:ext cx="7704000" cy="425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/>
            <a:r>
              <a:rPr b="1" lang="ru-RU" sz="2200">
                <a:latin typeface="Times New Roman"/>
              </a:rPr>
              <a:t>Динамика выданных предостережений</a:t>
            </a:r>
            <a:endParaRPr/>
          </a:p>
        </p:txBody>
      </p:sp>
      <p:pic>
        <p:nvPicPr>
          <p:cNvPr id="123" name="" descr=""/>
          <p:cNvPicPr/>
          <p:nvPr/>
        </p:nvPicPr>
        <p:blipFill>
          <a:blip r:embed="rId1"/>
          <a:stretch/>
        </p:blipFill>
        <p:spPr>
          <a:xfrm>
            <a:off x="218880" y="1507680"/>
            <a:ext cx="8205120" cy="5072400"/>
          </a:xfrm>
          <a:prstGeom prst="rect">
            <a:avLst/>
          </a:prstGeom>
          <a:ln>
            <a:noFill/>
          </a:ln>
        </p:spPr>
      </p:pic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0" y="44280"/>
            <a:ext cx="9144000" cy="60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r">
              <a:lnSpc>
                <a:spcPct val="90000"/>
              </a:lnSpc>
            </a:pPr>
            <a:r>
              <a:rPr b="1" lang="ru-RU" sz="3200">
                <a:solidFill>
                  <a:srgbClr val="ffffff"/>
                </a:solidFill>
                <a:latin typeface="Times New Roman"/>
              </a:rPr>
              <a:t>Предупреждение по статье 10</a:t>
            </a:r>
            <a:endParaRPr/>
          </a:p>
        </p:txBody>
      </p:sp>
      <p:sp>
        <p:nvSpPr>
          <p:cNvPr id="125" name="CustomShape 2"/>
          <p:cNvSpPr/>
          <p:nvPr/>
        </p:nvSpPr>
        <p:spPr>
          <a:xfrm>
            <a:off x="7047000" y="6580080"/>
            <a:ext cx="2133360" cy="30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6" name="CustomShape 3"/>
          <p:cNvSpPr/>
          <p:nvPr/>
        </p:nvSpPr>
        <p:spPr>
          <a:xfrm>
            <a:off x="250920" y="1079640"/>
            <a:ext cx="8642160" cy="36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just">
              <a:lnSpc>
                <a:spcPct val="100000"/>
              </a:lnSpc>
            </a:pPr>
            <a:r>
              <a:rPr lang="ru-RU">
                <a:latin typeface="Times New Roman"/>
                <a:ea typeface="Times New Roman"/>
              </a:rPr>
              <a:t>    </a:t>
            </a:r>
            <a:endParaRPr/>
          </a:p>
        </p:txBody>
      </p:sp>
      <p:sp>
        <p:nvSpPr>
          <p:cNvPr id="127" name="CustomShape 4"/>
          <p:cNvSpPr/>
          <p:nvPr/>
        </p:nvSpPr>
        <p:spPr>
          <a:xfrm>
            <a:off x="457200" y="1143000"/>
            <a:ext cx="8258040" cy="521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1400">
                <a:solidFill>
                  <a:srgbClr val="333399"/>
                </a:solidFill>
                <a:latin typeface="Arial"/>
                <a:ea typeface="MS PGothic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28" name="TextShape 5"/>
          <p:cNvSpPr txBox="1"/>
          <p:nvPr/>
        </p:nvSpPr>
        <p:spPr>
          <a:xfrm>
            <a:off x="288000" y="978840"/>
            <a:ext cx="8496000" cy="56091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just"/>
            <a:r>
              <a:rPr lang="ru-RU" sz="2200">
                <a:latin typeface="Times New Roman"/>
                <a:ea typeface="Times New Roman"/>
              </a:rPr>
              <a:t>   </a:t>
            </a:r>
            <a:r>
              <a:rPr lang="ru-RU" sz="2000">
                <a:latin typeface="Times New Roman"/>
                <a:ea typeface="Times New Roman"/>
              </a:rPr>
              <a:t>В Чувашское УФАС России через прокуратуру Калининского района г. Чебоксары поступило заявление ООО Управляющая компания «Альгешево-2» на действия АО «Чувашская энергосбытовая компания» по отказу от заключения договора энергоснабжения.</a:t>
            </a:r>
            <a:endParaRPr/>
          </a:p>
          <a:p>
            <a:pPr algn="just"/>
            <a:r>
              <a:rPr lang="ru-RU" sz="2000">
                <a:latin typeface="Times New Roman"/>
                <a:ea typeface="Times New Roman"/>
              </a:rPr>
              <a:t>   </a:t>
            </a:r>
            <a:r>
              <a:rPr lang="ru-RU" sz="2000">
                <a:latin typeface="Times New Roman"/>
                <a:ea typeface="Times New Roman"/>
              </a:rPr>
              <a:t>На общем собрании собственников жилых и нежилых помещений многоквартирного дома №7 по ул. Болгарстроя г. Чебоксары принято решение о выборе управляющей компании ООО УК «Альгешево-2». ООО УК «Альгешево-2» обратилось в АО «Чувашская энергосбытовая компания» за заключением договора энергоснабжения дома №7. Энергосбытовая компания отказала в заключении договора энергоснабжения.</a:t>
            </a:r>
            <a:endParaRPr/>
          </a:p>
          <a:p>
            <a:pPr algn="just"/>
            <a:r>
              <a:rPr lang="ru-RU" sz="2000">
                <a:latin typeface="Times New Roman"/>
                <a:ea typeface="Times New Roman"/>
              </a:rPr>
              <a:t>   </a:t>
            </a:r>
            <a:r>
              <a:rPr lang="ru-RU" sz="2000">
                <a:latin typeface="Times New Roman"/>
                <a:ea typeface="Times New Roman"/>
              </a:rPr>
              <a:t>В связи с наличием в действиях АО «Чувашская энергосбытовая компания» признаков нарушения п. 5 ч. 1 ст. 10 Закона о защите конкуренции Чувашское УФАС России выдало предупреждение о необходимости прекращения указанных действий путем направления в адрес ООО УК «Альгешево-2» проекта договора энергоснабжения дома №7, подписанного АО «Чувашская энергосбытовая компания».</a:t>
            </a:r>
            <a:endParaRPr/>
          </a:p>
          <a:p>
            <a:pPr algn="just"/>
            <a:r>
              <a:rPr lang="ru-RU" sz="2000">
                <a:latin typeface="Times New Roman"/>
                <a:ea typeface="Times New Roman"/>
              </a:rPr>
              <a:t>   </a:t>
            </a:r>
            <a:r>
              <a:rPr lang="ru-RU" sz="2000">
                <a:latin typeface="Times New Roman"/>
                <a:ea typeface="Times New Roman"/>
              </a:rPr>
              <a:t>Предупреждение исполнено в установленный срок.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864691</TotalTime>
  <Application>LibreOffice/4.4.2.2$Windows_x86 LibreOffice_project/c4c7d32d0d49397cad38d62472b0bc8acff48dd6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2011-08-24T10:02:51Z</dcterms:created>
  <dc:creator>Нагайчук Е.Г.</dc:creator>
  <dc:language>ru-RU</dc:language>
  <cp:lastPrinted>2017-03-16T09:08:33Z</cp:lastPrinted>
  <dcterms:modified xsi:type="dcterms:W3CDTF">2017-03-16T09:18:36Z</dcterms:modified>
  <cp:revision>983</cp:revision>
  <dc:title>Слайд 1</dc:title>
</cp:coreProperties>
</file>