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Default Extension="docx" ContentType="application/vnd.openxmlformats-officedocument.wordprocessingml.document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  <p:sldId id="273" r:id="rId19"/>
    <p:sldId id="279" r:id="rId20"/>
    <p:sldId id="280" r:id="rId21"/>
    <p:sldId id="274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75" r:id="rId31"/>
    <p:sldId id="276" r:id="rId32"/>
    <p:sldId id="277" r:id="rId3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23" autoAdjust="0"/>
  </p:normalViewPr>
  <p:slideViewPr>
    <p:cSldViewPr>
      <p:cViewPr varScale="1">
        <p:scale>
          <a:sx n="54" d="100"/>
          <a:sy n="54" d="100"/>
        </p:scale>
        <p:origin x="-10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Documents%20and%20Settings\zaeva\&#1052;&#1086;&#1080;%20&#1076;&#1086;&#1082;&#1091;&#1084;&#1077;&#1085;&#1090;&#1099;\&#1072;&#1085;&#1072;&#1083;&#1080;&#1079;%20&#1088;&#1099;&#1085;&#1082;&#1072;\&#1079;&#1072;&#1084;&#1077;&#1085;&#1103;&#1077;&#1084;&#1086;&#1089;&#1090;&#1100;%20&#1075;&#1086;&#1083;&#1086;&#1089;&#1086;&#1074;&#1086;&#1081;%20&#1090;&#1077;&#1083;&#1077;&#1092;&#1086;&#1085;&#1080;&#1080;%20&#1076;\&#1072;&#1085;&#1072;&#1083;&#1080;&#1079;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/>
              <a:t>Средние расходы</a:t>
            </a:r>
            <a:r>
              <a:rPr lang="ru-RU" baseline="0"/>
              <a:t> абонента, в мес</a:t>
            </a:r>
            <a:endParaRPr lang="ru-RU"/>
          </a:p>
        </c:rich>
      </c:tx>
      <c:layout>
        <c:manualLayout>
          <c:xMode val="edge"/>
          <c:yMode val="edge"/>
          <c:x val="0.41637878502872888"/>
          <c:y val="3.0973451327433642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9.5732518441508124E-2"/>
          <c:y val="0.40265486725663763"/>
          <c:w val="0.88812095421640114"/>
          <c:h val="0.43805309734513281"/>
        </c:manualLayout>
      </c:layout>
      <c:barChart>
        <c:barDir val="col"/>
        <c:grouping val="clustered"/>
        <c:ser>
          <c:idx val="0"/>
          <c:order val="0"/>
          <c:tx>
            <c:strRef>
              <c:f>'местн внтрз сравн затраты'!$AG$5</c:f>
              <c:strCache>
                <c:ptCount val="1"/>
                <c:pt idx="0">
                  <c:v>Центральный фед.округ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cat>
            <c:multiLvlStrRef>
              <c:f>'местн внтрз сравн затраты'!$AH$3:$AM$4</c:f>
              <c:multiLvlStrCache>
                <c:ptCount val="6"/>
                <c:lvl>
                  <c:pt idx="0">
                    <c:v>2009</c:v>
                  </c:pt>
                  <c:pt idx="1">
                    <c:v>2010</c:v>
                  </c:pt>
                  <c:pt idx="2">
                    <c:v>1 пг 2011</c:v>
                  </c:pt>
                  <c:pt idx="3">
                    <c:v>2009</c:v>
                  </c:pt>
                  <c:pt idx="4">
                    <c:v>2010</c:v>
                  </c:pt>
                  <c:pt idx="5">
                    <c:v>1 пг 2011</c:v>
                  </c:pt>
                </c:lvl>
                <c:lvl>
                  <c:pt idx="0">
                    <c:v>местн фиксир</c:v>
                  </c:pt>
                  <c:pt idx="3">
                    <c:v>сотовая</c:v>
                  </c:pt>
                </c:lvl>
              </c:multiLvlStrCache>
            </c:multiLvlStrRef>
          </c:cat>
          <c:val>
            <c:numRef>
              <c:f>'местн внтрз сравн затраты'!$AH$5:$AM$5</c:f>
              <c:numCache>
                <c:formatCode>0.0</c:formatCode>
                <c:ptCount val="6"/>
                <c:pt idx="0">
                  <c:v>234.5</c:v>
                </c:pt>
                <c:pt idx="1">
                  <c:v>252.38152323654035</c:v>
                </c:pt>
                <c:pt idx="2">
                  <c:v>269.92045942889717</c:v>
                </c:pt>
                <c:pt idx="3">
                  <c:v>219.62572680908281</c:v>
                </c:pt>
                <c:pt idx="4">
                  <c:v>199.02965572469341</c:v>
                </c:pt>
                <c:pt idx="5">
                  <c:v>170.21338184252596</c:v>
                </c:pt>
              </c:numCache>
            </c:numRef>
          </c:val>
        </c:ser>
        <c:ser>
          <c:idx val="1"/>
          <c:order val="1"/>
          <c:tx>
            <c:strRef>
              <c:f>'местн внтрз сравн затраты'!$AG$6</c:f>
              <c:strCache>
                <c:ptCount val="1"/>
                <c:pt idx="0">
                  <c:v>Северо-Западный фед.округ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cat>
            <c:multiLvlStrRef>
              <c:f>'местн внтрз сравн затраты'!$AH$3:$AM$4</c:f>
              <c:multiLvlStrCache>
                <c:ptCount val="6"/>
                <c:lvl>
                  <c:pt idx="0">
                    <c:v>2009</c:v>
                  </c:pt>
                  <c:pt idx="1">
                    <c:v>2010</c:v>
                  </c:pt>
                  <c:pt idx="2">
                    <c:v>1 пг 2011</c:v>
                  </c:pt>
                  <c:pt idx="3">
                    <c:v>2009</c:v>
                  </c:pt>
                  <c:pt idx="4">
                    <c:v>2010</c:v>
                  </c:pt>
                  <c:pt idx="5">
                    <c:v>1 пг 2011</c:v>
                  </c:pt>
                </c:lvl>
                <c:lvl>
                  <c:pt idx="0">
                    <c:v>местн фиксир</c:v>
                  </c:pt>
                  <c:pt idx="3">
                    <c:v>сотовая</c:v>
                  </c:pt>
                </c:lvl>
              </c:multiLvlStrCache>
            </c:multiLvlStrRef>
          </c:cat>
          <c:val>
            <c:numRef>
              <c:f>'местн внтрз сравн затраты'!$AH$6:$AM$6</c:f>
              <c:numCache>
                <c:formatCode>0.0</c:formatCode>
                <c:ptCount val="6"/>
                <c:pt idx="0">
                  <c:v>253.28844744324292</c:v>
                </c:pt>
                <c:pt idx="1">
                  <c:v>274.72780293964968</c:v>
                </c:pt>
                <c:pt idx="2">
                  <c:v>294.44801459371405</c:v>
                </c:pt>
                <c:pt idx="3">
                  <c:v>133.56470980517301</c:v>
                </c:pt>
                <c:pt idx="4">
                  <c:v>131.74238179071395</c:v>
                </c:pt>
                <c:pt idx="5">
                  <c:v>113.59912567415775</c:v>
                </c:pt>
              </c:numCache>
            </c:numRef>
          </c:val>
        </c:ser>
        <c:ser>
          <c:idx val="2"/>
          <c:order val="2"/>
          <c:tx>
            <c:strRef>
              <c:f>'местн внтрз сравн затраты'!$AG$7</c:f>
              <c:strCache>
                <c:ptCount val="1"/>
                <c:pt idx="0">
                  <c:v>Южный фед.округ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cat>
            <c:multiLvlStrRef>
              <c:f>'местн внтрз сравн затраты'!$AH$3:$AM$4</c:f>
              <c:multiLvlStrCache>
                <c:ptCount val="6"/>
                <c:lvl>
                  <c:pt idx="0">
                    <c:v>2009</c:v>
                  </c:pt>
                  <c:pt idx="1">
                    <c:v>2010</c:v>
                  </c:pt>
                  <c:pt idx="2">
                    <c:v>1 пг 2011</c:v>
                  </c:pt>
                  <c:pt idx="3">
                    <c:v>2009</c:v>
                  </c:pt>
                  <c:pt idx="4">
                    <c:v>2010</c:v>
                  </c:pt>
                  <c:pt idx="5">
                    <c:v>1 пг 2011</c:v>
                  </c:pt>
                </c:lvl>
                <c:lvl>
                  <c:pt idx="0">
                    <c:v>местн фиксир</c:v>
                  </c:pt>
                  <c:pt idx="3">
                    <c:v>сотовая</c:v>
                  </c:pt>
                </c:lvl>
              </c:multiLvlStrCache>
            </c:multiLvlStrRef>
          </c:cat>
          <c:val>
            <c:numRef>
              <c:f>'местн внтрз сравн затраты'!$AH$7:$AM$7</c:f>
              <c:numCache>
                <c:formatCode>0.0</c:formatCode>
                <c:ptCount val="6"/>
                <c:pt idx="0">
                  <c:v>178.53446502129572</c:v>
                </c:pt>
                <c:pt idx="1">
                  <c:v>212.85536771736042</c:v>
                </c:pt>
                <c:pt idx="2">
                  <c:v>212.66822746574044</c:v>
                </c:pt>
                <c:pt idx="3">
                  <c:v>142.03989419260697</c:v>
                </c:pt>
                <c:pt idx="4">
                  <c:v>122.98444957050316</c:v>
                </c:pt>
                <c:pt idx="5">
                  <c:v>106.87490468557642</c:v>
                </c:pt>
              </c:numCache>
            </c:numRef>
          </c:val>
        </c:ser>
        <c:ser>
          <c:idx val="3"/>
          <c:order val="3"/>
          <c:tx>
            <c:strRef>
              <c:f>'местн внтрз сравн затраты'!$AG$8</c:f>
              <c:strCache>
                <c:ptCount val="1"/>
                <c:pt idx="0">
                  <c:v>Северо-Кавказский фед.округ</c:v>
                </c:pt>
              </c:strCache>
            </c:strRef>
          </c:tx>
          <c:spPr>
            <a:solidFill>
              <a:srgbClr val="CCFFFF"/>
            </a:solidFill>
            <a:ln w="12700">
              <a:solidFill>
                <a:srgbClr val="000000"/>
              </a:solidFill>
              <a:prstDash val="solid"/>
            </a:ln>
          </c:spPr>
          <c:cat>
            <c:multiLvlStrRef>
              <c:f>'местн внтрз сравн затраты'!$AH$3:$AM$4</c:f>
              <c:multiLvlStrCache>
                <c:ptCount val="6"/>
                <c:lvl>
                  <c:pt idx="0">
                    <c:v>2009</c:v>
                  </c:pt>
                  <c:pt idx="1">
                    <c:v>2010</c:v>
                  </c:pt>
                  <c:pt idx="2">
                    <c:v>1 пг 2011</c:v>
                  </c:pt>
                  <c:pt idx="3">
                    <c:v>2009</c:v>
                  </c:pt>
                  <c:pt idx="4">
                    <c:v>2010</c:v>
                  </c:pt>
                  <c:pt idx="5">
                    <c:v>1 пг 2011</c:v>
                  </c:pt>
                </c:lvl>
                <c:lvl>
                  <c:pt idx="0">
                    <c:v>местн фиксир</c:v>
                  </c:pt>
                  <c:pt idx="3">
                    <c:v>сотовая</c:v>
                  </c:pt>
                </c:lvl>
              </c:multiLvlStrCache>
            </c:multiLvlStrRef>
          </c:cat>
          <c:val>
            <c:numRef>
              <c:f>'местн внтрз сравн затраты'!$AH$8:$AM$8</c:f>
              <c:numCache>
                <c:formatCode>0.0</c:formatCode>
                <c:ptCount val="6"/>
                <c:pt idx="0">
                  <c:v>154.55302715082209</c:v>
                </c:pt>
                <c:pt idx="1">
                  <c:v>183.86696197253954</c:v>
                </c:pt>
                <c:pt idx="2">
                  <c:v>187.70298605269241</c:v>
                </c:pt>
                <c:pt idx="3">
                  <c:v>155.13480417697249</c:v>
                </c:pt>
                <c:pt idx="4">
                  <c:v>157.23469075691372</c:v>
                </c:pt>
                <c:pt idx="5">
                  <c:v>141.92525731783616</c:v>
                </c:pt>
              </c:numCache>
            </c:numRef>
          </c:val>
        </c:ser>
        <c:ser>
          <c:idx val="4"/>
          <c:order val="4"/>
          <c:tx>
            <c:strRef>
              <c:f>'местн внтрз сравн затраты'!$AG$9</c:f>
              <c:strCache>
                <c:ptCount val="1"/>
                <c:pt idx="0">
                  <c:v>Приволжский фед.округ</c:v>
                </c:pt>
              </c:strCache>
            </c:strRef>
          </c:tx>
          <c:spPr>
            <a:solidFill>
              <a:srgbClr val="660066"/>
            </a:solidFill>
            <a:ln w="12700">
              <a:solidFill>
                <a:srgbClr val="000000"/>
              </a:solidFill>
              <a:prstDash val="solid"/>
            </a:ln>
          </c:spPr>
          <c:cat>
            <c:multiLvlStrRef>
              <c:f>'местн внтрз сравн затраты'!$AH$3:$AM$4</c:f>
              <c:multiLvlStrCache>
                <c:ptCount val="6"/>
                <c:lvl>
                  <c:pt idx="0">
                    <c:v>2009</c:v>
                  </c:pt>
                  <c:pt idx="1">
                    <c:v>2010</c:v>
                  </c:pt>
                  <c:pt idx="2">
                    <c:v>1 пг 2011</c:v>
                  </c:pt>
                  <c:pt idx="3">
                    <c:v>2009</c:v>
                  </c:pt>
                  <c:pt idx="4">
                    <c:v>2010</c:v>
                  </c:pt>
                  <c:pt idx="5">
                    <c:v>1 пг 2011</c:v>
                  </c:pt>
                </c:lvl>
                <c:lvl>
                  <c:pt idx="0">
                    <c:v>местн фиксир</c:v>
                  </c:pt>
                  <c:pt idx="3">
                    <c:v>сотовая</c:v>
                  </c:pt>
                </c:lvl>
              </c:multiLvlStrCache>
            </c:multiLvlStrRef>
          </c:cat>
          <c:val>
            <c:numRef>
              <c:f>'местн внтрз сравн затраты'!$AH$9:$AM$9</c:f>
              <c:numCache>
                <c:formatCode>0.0</c:formatCode>
                <c:ptCount val="6"/>
                <c:pt idx="0">
                  <c:v>211.4565649897217</c:v>
                </c:pt>
                <c:pt idx="1">
                  <c:v>230.07797631339591</c:v>
                </c:pt>
                <c:pt idx="2">
                  <c:v>241.48320769644172</c:v>
                </c:pt>
                <c:pt idx="3">
                  <c:v>139.54047966347031</c:v>
                </c:pt>
                <c:pt idx="4">
                  <c:v>125.42759157106759</c:v>
                </c:pt>
                <c:pt idx="5">
                  <c:v>114.5042610072972</c:v>
                </c:pt>
              </c:numCache>
            </c:numRef>
          </c:val>
        </c:ser>
        <c:ser>
          <c:idx val="5"/>
          <c:order val="5"/>
          <c:tx>
            <c:strRef>
              <c:f>'местн внтрз сравн затраты'!$AG$10</c:f>
              <c:strCache>
                <c:ptCount val="1"/>
                <c:pt idx="0">
                  <c:v>Уральский фед.округ</c:v>
                </c:pt>
              </c:strCache>
            </c:strRef>
          </c:tx>
          <c:spPr>
            <a:solidFill>
              <a:srgbClr val="FF8080"/>
            </a:solidFill>
            <a:ln w="12700">
              <a:solidFill>
                <a:srgbClr val="000000"/>
              </a:solidFill>
              <a:prstDash val="solid"/>
            </a:ln>
          </c:spPr>
          <c:cat>
            <c:multiLvlStrRef>
              <c:f>'местн внтрз сравн затраты'!$AH$3:$AM$4</c:f>
              <c:multiLvlStrCache>
                <c:ptCount val="6"/>
                <c:lvl>
                  <c:pt idx="0">
                    <c:v>2009</c:v>
                  </c:pt>
                  <c:pt idx="1">
                    <c:v>2010</c:v>
                  </c:pt>
                  <c:pt idx="2">
                    <c:v>1 пг 2011</c:v>
                  </c:pt>
                  <c:pt idx="3">
                    <c:v>2009</c:v>
                  </c:pt>
                  <c:pt idx="4">
                    <c:v>2010</c:v>
                  </c:pt>
                  <c:pt idx="5">
                    <c:v>1 пг 2011</c:v>
                  </c:pt>
                </c:lvl>
                <c:lvl>
                  <c:pt idx="0">
                    <c:v>местн фиксир</c:v>
                  </c:pt>
                  <c:pt idx="3">
                    <c:v>сотовая</c:v>
                  </c:pt>
                </c:lvl>
              </c:multiLvlStrCache>
            </c:multiLvlStrRef>
          </c:cat>
          <c:val>
            <c:numRef>
              <c:f>'местн внтрз сравн затраты'!$AH$10:$AM$10</c:f>
              <c:numCache>
                <c:formatCode>0.0</c:formatCode>
                <c:ptCount val="6"/>
                <c:pt idx="0">
                  <c:v>276.46019830251987</c:v>
                </c:pt>
                <c:pt idx="1">
                  <c:v>297.54615229980249</c:v>
                </c:pt>
                <c:pt idx="2">
                  <c:v>316.23405589477107</c:v>
                </c:pt>
                <c:pt idx="3">
                  <c:v>168.90440940414911</c:v>
                </c:pt>
                <c:pt idx="4">
                  <c:v>166.85860335324105</c:v>
                </c:pt>
                <c:pt idx="5">
                  <c:v>150.66562816148976</c:v>
                </c:pt>
              </c:numCache>
            </c:numRef>
          </c:val>
        </c:ser>
        <c:ser>
          <c:idx val="6"/>
          <c:order val="6"/>
          <c:tx>
            <c:strRef>
              <c:f>'местн внтрз сравн затраты'!$AG$11</c:f>
              <c:strCache>
                <c:ptCount val="1"/>
                <c:pt idx="0">
                  <c:v>Сибирский фед.округ</c:v>
                </c:pt>
              </c:strCache>
            </c:strRef>
          </c:tx>
          <c:spPr>
            <a:solidFill>
              <a:srgbClr val="0066CC"/>
            </a:solidFill>
            <a:ln w="12700">
              <a:solidFill>
                <a:srgbClr val="000000"/>
              </a:solidFill>
              <a:prstDash val="solid"/>
            </a:ln>
          </c:spPr>
          <c:cat>
            <c:multiLvlStrRef>
              <c:f>'местн внтрз сравн затраты'!$AH$3:$AM$4</c:f>
              <c:multiLvlStrCache>
                <c:ptCount val="6"/>
                <c:lvl>
                  <c:pt idx="0">
                    <c:v>2009</c:v>
                  </c:pt>
                  <c:pt idx="1">
                    <c:v>2010</c:v>
                  </c:pt>
                  <c:pt idx="2">
                    <c:v>1 пг 2011</c:v>
                  </c:pt>
                  <c:pt idx="3">
                    <c:v>2009</c:v>
                  </c:pt>
                  <c:pt idx="4">
                    <c:v>2010</c:v>
                  </c:pt>
                  <c:pt idx="5">
                    <c:v>1 пг 2011</c:v>
                  </c:pt>
                </c:lvl>
                <c:lvl>
                  <c:pt idx="0">
                    <c:v>местн фиксир</c:v>
                  </c:pt>
                  <c:pt idx="3">
                    <c:v>сотовая</c:v>
                  </c:pt>
                </c:lvl>
              </c:multiLvlStrCache>
            </c:multiLvlStrRef>
          </c:cat>
          <c:val>
            <c:numRef>
              <c:f>'местн внтрз сравн затраты'!$AH$11:$AM$11</c:f>
              <c:numCache>
                <c:formatCode>0.0</c:formatCode>
                <c:ptCount val="6"/>
                <c:pt idx="0">
                  <c:v>197.15482927678295</c:v>
                </c:pt>
                <c:pt idx="1">
                  <c:v>214.20180208277637</c:v>
                </c:pt>
                <c:pt idx="2">
                  <c:v>263.52788838378581</c:v>
                </c:pt>
                <c:pt idx="3">
                  <c:v>132.57708863231076</c:v>
                </c:pt>
                <c:pt idx="4">
                  <c:v>117.61768196358908</c:v>
                </c:pt>
                <c:pt idx="5">
                  <c:v>86.079329594361582</c:v>
                </c:pt>
              </c:numCache>
            </c:numRef>
          </c:val>
        </c:ser>
        <c:ser>
          <c:idx val="7"/>
          <c:order val="7"/>
          <c:tx>
            <c:strRef>
              <c:f>'местн внтрз сравн затраты'!$AG$12</c:f>
              <c:strCache>
                <c:ptCount val="1"/>
                <c:pt idx="0">
                  <c:v>Дальневосточный фед.округ</c:v>
                </c:pt>
              </c:strCache>
            </c:strRef>
          </c:tx>
          <c:spPr>
            <a:solidFill>
              <a:srgbClr val="CCCCFF"/>
            </a:solidFill>
            <a:ln w="12700">
              <a:solidFill>
                <a:srgbClr val="000000"/>
              </a:solidFill>
              <a:prstDash val="solid"/>
            </a:ln>
          </c:spPr>
          <c:cat>
            <c:multiLvlStrRef>
              <c:f>'местн внтрз сравн затраты'!$AH$3:$AM$4</c:f>
              <c:multiLvlStrCache>
                <c:ptCount val="6"/>
                <c:lvl>
                  <c:pt idx="0">
                    <c:v>2009</c:v>
                  </c:pt>
                  <c:pt idx="1">
                    <c:v>2010</c:v>
                  </c:pt>
                  <c:pt idx="2">
                    <c:v>1 пг 2011</c:v>
                  </c:pt>
                  <c:pt idx="3">
                    <c:v>2009</c:v>
                  </c:pt>
                  <c:pt idx="4">
                    <c:v>2010</c:v>
                  </c:pt>
                  <c:pt idx="5">
                    <c:v>1 пг 2011</c:v>
                  </c:pt>
                </c:lvl>
                <c:lvl>
                  <c:pt idx="0">
                    <c:v>местн фиксир</c:v>
                  </c:pt>
                  <c:pt idx="3">
                    <c:v>сотовая</c:v>
                  </c:pt>
                </c:lvl>
              </c:multiLvlStrCache>
            </c:multiLvlStrRef>
          </c:cat>
          <c:val>
            <c:numRef>
              <c:f>'местн внтрз сравн затраты'!$AH$12:$AM$12</c:f>
              <c:numCache>
                <c:formatCode>0.0</c:formatCode>
                <c:ptCount val="6"/>
                <c:pt idx="0">
                  <c:v>318.29410645041366</c:v>
                </c:pt>
                <c:pt idx="1">
                  <c:v>343.87301522649165</c:v>
                </c:pt>
                <c:pt idx="2">
                  <c:v>368.48489236833808</c:v>
                </c:pt>
                <c:pt idx="3">
                  <c:v>324.83620659309622</c:v>
                </c:pt>
                <c:pt idx="4">
                  <c:v>296.7118266079313</c:v>
                </c:pt>
                <c:pt idx="5">
                  <c:v>255.31140613045025</c:v>
                </c:pt>
              </c:numCache>
            </c:numRef>
          </c:val>
        </c:ser>
        <c:ser>
          <c:idx val="8"/>
          <c:order val="8"/>
          <c:tx>
            <c:strRef>
              <c:f>'местн внтрз сравн затраты'!$AG$13</c:f>
              <c:strCache>
                <c:ptCount val="1"/>
                <c:pt idx="0">
                  <c:v>Российская Федерация</c:v>
                </c:pt>
              </c:strCache>
            </c:strRef>
          </c:tx>
          <c:spPr>
            <a:solidFill>
              <a:srgbClr val="000080"/>
            </a:solidFill>
            <a:ln w="12700">
              <a:solidFill>
                <a:srgbClr val="000000"/>
              </a:solidFill>
              <a:prstDash val="solid"/>
            </a:ln>
          </c:spPr>
          <c:trendline>
            <c:spPr>
              <a:ln w="25400">
                <a:solidFill>
                  <a:srgbClr val="000000"/>
                </a:solidFill>
                <a:prstDash val="solid"/>
              </a:ln>
            </c:spPr>
            <c:trendlineType val="movingAvg"/>
            <c:period val="2"/>
          </c:trendline>
          <c:cat>
            <c:multiLvlStrRef>
              <c:f>'местн внтрз сравн затраты'!$AH$3:$AM$4</c:f>
              <c:multiLvlStrCache>
                <c:ptCount val="6"/>
                <c:lvl>
                  <c:pt idx="0">
                    <c:v>2009</c:v>
                  </c:pt>
                  <c:pt idx="1">
                    <c:v>2010</c:v>
                  </c:pt>
                  <c:pt idx="2">
                    <c:v>1 пг 2011</c:v>
                  </c:pt>
                  <c:pt idx="3">
                    <c:v>2009</c:v>
                  </c:pt>
                  <c:pt idx="4">
                    <c:v>2010</c:v>
                  </c:pt>
                  <c:pt idx="5">
                    <c:v>1 пг 2011</c:v>
                  </c:pt>
                </c:lvl>
                <c:lvl>
                  <c:pt idx="0">
                    <c:v>местн фиксир</c:v>
                  </c:pt>
                  <c:pt idx="3">
                    <c:v>сотовая</c:v>
                  </c:pt>
                </c:lvl>
              </c:multiLvlStrCache>
            </c:multiLvlStrRef>
          </c:cat>
          <c:val>
            <c:numRef>
              <c:f>'местн внтрз сравн затраты'!$AH$13:$AM$13</c:f>
              <c:numCache>
                <c:formatCode>0.0</c:formatCode>
                <c:ptCount val="6"/>
                <c:pt idx="0">
                  <c:v>228.73041131360742</c:v>
                </c:pt>
                <c:pt idx="1">
                  <c:v>250.31699673151539</c:v>
                </c:pt>
                <c:pt idx="2">
                  <c:v>270.1200807056083</c:v>
                </c:pt>
                <c:pt idx="3">
                  <c:v>179.37240572742382</c:v>
                </c:pt>
                <c:pt idx="4">
                  <c:v>165.57882535148644</c:v>
                </c:pt>
                <c:pt idx="5">
                  <c:v>142.34593161735177</c:v>
                </c:pt>
              </c:numCache>
            </c:numRef>
          </c:val>
        </c:ser>
        <c:axId val="74892800"/>
        <c:axId val="74894336"/>
      </c:barChart>
      <c:catAx>
        <c:axId val="7489280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74894336"/>
        <c:crosses val="autoZero"/>
        <c:auto val="1"/>
        <c:lblAlgn val="ctr"/>
        <c:lblOffset val="100"/>
        <c:tickLblSkip val="1"/>
        <c:tickMarkSkip val="1"/>
      </c:catAx>
      <c:valAx>
        <c:axId val="74894336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r>
                  <a:rPr lang="ru-RU"/>
                  <a:t>руб/мес</a:t>
                </a:r>
              </a:p>
            </c:rich>
          </c:tx>
          <c:layout>
            <c:manualLayout>
              <c:xMode val="edge"/>
              <c:yMode val="edge"/>
              <c:x val="1.8454461386314843E-2"/>
              <c:y val="0.56194690265486813"/>
            </c:manualLayout>
          </c:layout>
          <c:spPr>
            <a:noFill/>
            <a:ln w="25400">
              <a:noFill/>
            </a:ln>
          </c:spPr>
        </c:title>
        <c:numFmt formatCode="0.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74892800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9031163304637186"/>
          <c:y val="0.12168141592920353"/>
          <c:w val="0.69896272500667367"/>
          <c:h val="0.23451327433628338"/>
        </c:manualLayout>
      </c:layout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2"/>
  <c:userShapes r:id="rId3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0.59259</cdr:x>
      <cdr:y>0.91228</cdr:y>
    </cdr:from>
    <cdr:to>
      <cdr:x>0.9537</cdr:x>
      <cdr:y>0.98246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876800" y="3962400"/>
          <a:ext cx="2971800" cy="304800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Сотовая (внутризоновая) связь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0ACD4-A8A5-4207-A566-55A40C4C44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3918B2-8579-4D8E-912A-2735E64D05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791B5-1B49-4D32-9B14-D482F8F6F7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4C443-F5CC-4E50-BCAA-42E93106AD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396A4F-590F-4664-B10F-6866DBD173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F1CC5E-FD9D-443B-9A57-F54E431EC9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19C59-1BCA-401A-960F-06FBEA369D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3D9372-6099-41C7-BE9A-C400A9F66B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FE464D-6D70-4007-B1A5-6958789254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F5661-9CB5-4A41-BF50-976A9885F0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0CDAC1-D101-41F1-8E7B-C19C506EE8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F8A1E6-6E7C-4594-BAD5-0B9EB96909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3584AE-4183-4E6E-A62A-F83D45E402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9F4096E-441F-44D6-9D5F-A5EA4CE43A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3.xls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1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458200" cy="6049962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rgbClr val="008080"/>
                </a:solidFill>
              </a:rPr>
              <a:t>О конкуренции </a:t>
            </a:r>
            <a:br>
              <a:rPr lang="ru-RU" dirty="0" smtClean="0">
                <a:solidFill>
                  <a:srgbClr val="008080"/>
                </a:solidFill>
              </a:rPr>
            </a:br>
            <a:r>
              <a:rPr lang="ru-RU" dirty="0" smtClean="0">
                <a:solidFill>
                  <a:srgbClr val="008080"/>
                </a:solidFill>
              </a:rPr>
              <a:t>между услугами связи для целей передачи голосовой информации по сетям фиксированной телефонной и подвижной радиотелефонной связи</a:t>
            </a:r>
            <a:br>
              <a:rPr lang="ru-RU" dirty="0" smtClean="0">
                <a:solidFill>
                  <a:srgbClr val="008080"/>
                </a:solidFill>
              </a:rPr>
            </a:br>
            <a:r>
              <a:rPr lang="ru-RU" smtClean="0">
                <a:solidFill>
                  <a:srgbClr val="008080"/>
                </a:solidFill>
              </a:rPr>
              <a:t/>
            </a:r>
            <a:br>
              <a:rPr lang="ru-RU" smtClean="0">
                <a:solidFill>
                  <a:srgbClr val="008080"/>
                </a:solidFill>
              </a:rPr>
            </a:br>
            <a:r>
              <a:rPr lang="ru-RU" sz="2000" smtClean="0">
                <a:solidFill>
                  <a:srgbClr val="008080"/>
                </a:solidFill>
              </a:rPr>
              <a:t>Москва, 29.11.2011</a:t>
            </a:r>
            <a:endParaRPr lang="ru-RU" smtClean="0">
              <a:solidFill>
                <a:srgbClr val="00808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eaLnBrk="1" hangingPunct="1"/>
            <a:r>
              <a:rPr lang="ru-RU" sz="1800" i="1" smtClean="0">
                <a:solidFill>
                  <a:srgbClr val="008080"/>
                </a:solidFill>
              </a:rPr>
              <a:t>Анализ возможности замены услуг фиксированной и сотовой связи. Спрос на приобретение доступа к сети связи</a:t>
            </a:r>
          </a:p>
        </p:txBody>
      </p:sp>
      <p:sp>
        <p:nvSpPr>
          <p:cNvPr id="1126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3938588"/>
            <a:ext cx="8229600" cy="261461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1600" smtClean="0"/>
              <a:t>Темпы удовлетворения отложенного спроса (заявки на доступ к сети связи) на услуги фиксированной телефонии существенно не влияют на изменение спроса: и в регионах с низкой скоростью удовлетворения заявок и в регионах со степенью удовлетворения спроса близкой к 100%, уровень падения спроса на подключение сопоставим.</a:t>
            </a:r>
          </a:p>
          <a:p>
            <a:pPr eaLnBrk="1" hangingPunct="1">
              <a:buFontTx/>
              <a:buNone/>
            </a:pPr>
            <a:r>
              <a:rPr lang="ru-RU" sz="1600" smtClean="0"/>
              <a:t> Изменение цены на доступ к сети фиксированной связи также не влияет на спрос. </a:t>
            </a:r>
          </a:p>
          <a:p>
            <a:pPr eaLnBrk="1" hangingPunct="1">
              <a:buFontTx/>
              <a:buNone/>
            </a:pPr>
            <a:r>
              <a:rPr lang="ru-RU" sz="1600" smtClean="0"/>
              <a:t>Рост спроса  (Центральный, Северо-Западный, Дальневосточный) обусловлен двумя факторами: в меньшей степени - снижением цены на услугу, в большей степени -  организацией операторами связи дополнительной технической возможности вследствие модернизации сетей. </a:t>
            </a:r>
          </a:p>
        </p:txBody>
      </p:sp>
      <p:pic>
        <p:nvPicPr>
          <p:cNvPr id="11268" name="Picture 6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38200" y="990600"/>
            <a:ext cx="7086600" cy="2895600"/>
          </a:xfr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ru-RU" sz="2000" i="1" smtClean="0">
                <a:solidFill>
                  <a:srgbClr val="008080"/>
                </a:solidFill>
              </a:rPr>
              <a:t>Анализ возможности замены услуг фиксированной и сотовой связи. Использование обеих технологических сетей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4648200"/>
            <a:ext cx="8229600" cy="160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smtClean="0"/>
              <a:t>Пользователи предпочитают совершать телефонные соединения по одной технологической сети: доля соединений, совершаемых с сетей фиксированной связи на сети сотовой связи, не превышает 5% от общего объема соединений, соединения с сетей сотовой связи на сети фиксированной связи не превышает 3%.</a:t>
            </a:r>
          </a:p>
        </p:txBody>
      </p:sp>
      <p:pic>
        <p:nvPicPr>
          <p:cNvPr id="12292" name="Picture 6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24000" y="1066800"/>
            <a:ext cx="6096000" cy="3124200"/>
          </a:xfr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ru-RU" sz="2000" i="1" smtClean="0">
                <a:solidFill>
                  <a:srgbClr val="008080"/>
                </a:solidFill>
              </a:rPr>
              <a:t>Анализ возможности замены услуг фиксированной и сотовой связи. Анализ потребления в географическом аспекте</a:t>
            </a:r>
          </a:p>
        </p:txBody>
      </p:sp>
      <p:sp>
        <p:nvSpPr>
          <p:cNvPr id="1331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4648200"/>
            <a:ext cx="8229600" cy="1905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smtClean="0"/>
              <a:t>Основной объем совершаемых телефонных соединений по фиксированным сетям приходится на местную телефонную связь (более 80%), на фиксированные телефонные соединения, совершаемые в пределах муниципального образования и внутри субъекта Российской Федерации в совокупности приходится до 98%. Сопоставимый объем соединений совершается по сетям сотовой связи внутри одного субъекта Российской Федерации: от 85% до 95%.</a:t>
            </a:r>
          </a:p>
        </p:txBody>
      </p:sp>
      <p:pic>
        <p:nvPicPr>
          <p:cNvPr id="13316" name="Picture 6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38200" y="914400"/>
            <a:ext cx="7315200" cy="3505200"/>
          </a:xfrm>
          <a:noFill/>
        </p:spPr>
      </p:pic>
      <p:sp>
        <p:nvSpPr>
          <p:cNvPr id="13317" name="Text Box 7"/>
          <p:cNvSpPr txBox="1">
            <a:spLocks noChangeArrowheads="1"/>
          </p:cNvSpPr>
          <p:nvPr/>
        </p:nvSpPr>
        <p:spPr bwMode="auto">
          <a:xfrm>
            <a:off x="2057400" y="1066800"/>
            <a:ext cx="2057400" cy="341313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300">
                <a:latin typeface="Times New Roman" pitchFamily="18" charset="0"/>
              </a:rPr>
              <a:t>Фиксированная связь</a:t>
            </a:r>
            <a:endParaRPr lang="ru-RU"/>
          </a:p>
        </p:txBody>
      </p:sp>
      <p:sp>
        <p:nvSpPr>
          <p:cNvPr id="13318" name="Text Box 8"/>
          <p:cNvSpPr txBox="1">
            <a:spLocks noChangeArrowheads="1"/>
          </p:cNvSpPr>
          <p:nvPr/>
        </p:nvSpPr>
        <p:spPr bwMode="auto">
          <a:xfrm>
            <a:off x="5410200" y="1066800"/>
            <a:ext cx="2057400" cy="341313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300">
                <a:latin typeface="Times New Roman" pitchFamily="18" charset="0"/>
              </a:rPr>
              <a:t>Сотовая связь</a:t>
            </a:r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ru-RU" sz="2000" i="1" smtClean="0">
                <a:solidFill>
                  <a:srgbClr val="008080"/>
                </a:solidFill>
              </a:rPr>
              <a:t>Анализ возможности замены услуг фиксированной и сотовой связи. Местная, внутризоновая телефонная связь</a:t>
            </a:r>
          </a:p>
        </p:txBody>
      </p:sp>
      <p:sp>
        <p:nvSpPr>
          <p:cNvPr id="14339" name="Rectangle 8"/>
          <p:cNvSpPr>
            <a:spLocks noGrp="1" noChangeArrowheads="1"/>
          </p:cNvSpPr>
          <p:nvPr>
            <p:ph type="body" sz="half" idx="3"/>
          </p:nvPr>
        </p:nvSpPr>
        <p:spPr>
          <a:xfrm>
            <a:off x="5715000" y="1066800"/>
            <a:ext cx="2971800" cy="50593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smtClean="0"/>
              <a:t>спрос на услуги местной фиксированной телефонной связи достаточно эластичен, темпы повышения средневзвешенных цен за минуту соединения коррелируют с темпами снижения объема оказанных услуг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1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1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smtClean="0"/>
              <a:t>спрос на услуги сотовой связи в пределах субъекта Российской Федерации является эластичным, с достаточной степенью эластичности.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1800" smtClean="0"/>
          </a:p>
        </p:txBody>
      </p:sp>
      <p:pic>
        <p:nvPicPr>
          <p:cNvPr id="14340" name="Picture 9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87363" y="990600"/>
            <a:ext cx="4891087" cy="2490788"/>
          </a:xfrm>
          <a:noFill/>
        </p:spPr>
      </p:pic>
      <p:pic>
        <p:nvPicPr>
          <p:cNvPr id="14341" name="Picture 10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" y="3581400"/>
            <a:ext cx="4953000" cy="2895600"/>
          </a:xfr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ru-RU" sz="2000" i="1" smtClean="0">
                <a:solidFill>
                  <a:srgbClr val="008080"/>
                </a:solidFill>
              </a:rPr>
              <a:t>Анализ возможности замены услуг фиксированной и сотовой связи. Местная, внутризоновая телефонная связь</a:t>
            </a:r>
          </a:p>
        </p:txBody>
      </p:sp>
      <p:sp>
        <p:nvSpPr>
          <p:cNvPr id="15363" name="Rectangle 11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5029200"/>
            <a:ext cx="8229600" cy="15017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400" smtClean="0"/>
              <a:t>Средневзвешенные цены за минуту соединения, без учета обязательной постоянной составляющей, по сети местной фиксированной связи устойчиво ниже цен на услуги сотовой связи (в 2-5 раз), за исключением республик Калмыкия, Дагестан, Бурятия, Тыва, Краснодарского и Алтайского краев, где превышение цены на услуги сотовой связи составляет не более 30%.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400" smtClean="0"/>
              <a:t>Средневзвешенные цены на услуги внутризоновой фиксированной связи устойчиво выше средневзвешенных цен на услуги сотовой связи (в 1,2-4 раза), за исключением Камчатского края, где эти цены сопоставимы (2,76 и 2,08 руб/мин соответственно).</a:t>
            </a:r>
          </a:p>
        </p:txBody>
      </p:sp>
      <p:pic>
        <p:nvPicPr>
          <p:cNvPr id="15364" name="Picture 1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990600"/>
            <a:ext cx="8153400" cy="3886200"/>
          </a:xfr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eaLnBrk="1" hangingPunct="1"/>
            <a:r>
              <a:rPr lang="ru-RU" sz="1800" i="1" smtClean="0">
                <a:solidFill>
                  <a:srgbClr val="008080"/>
                </a:solidFill>
              </a:rPr>
              <a:t>Анализ возможности замены услуг фиксированной и сотовой связи. Местная телефонная связь.</a:t>
            </a:r>
          </a:p>
        </p:txBody>
      </p:sp>
      <p:sp>
        <p:nvSpPr>
          <p:cNvPr id="1638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5410200"/>
            <a:ext cx="8229600" cy="121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1800" smtClean="0"/>
              <a:t>Уровень расходов абонентов на услуги местной фиксированной связи с 2011 года превышает уровень расходов абонентов на услуги сотовой связи (в 1,2-2,5 раз), за исключением Московской области, г. Москвы, Республики Ингушетия, Камчатского края, Еврейской АО и Чукотского АО. </a:t>
            </a:r>
          </a:p>
        </p:txBody>
      </p:sp>
      <p:graphicFrame>
        <p:nvGraphicFramePr>
          <p:cNvPr id="6" name="Chart 1"/>
          <p:cNvGraphicFramePr>
            <a:graphicFrameLocks noGrp="1"/>
          </p:cNvGraphicFramePr>
          <p:nvPr>
            <p:ph sz="half" idx="1"/>
          </p:nvPr>
        </p:nvGraphicFramePr>
        <p:xfrm>
          <a:off x="457200" y="990600"/>
          <a:ext cx="8229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33600" y="4953000"/>
            <a:ext cx="2514600" cy="2762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1200" dirty="0"/>
              <a:t>Местная фиксированная связь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ru-RU" sz="2000" i="1" smtClean="0">
                <a:solidFill>
                  <a:srgbClr val="008080"/>
                </a:solidFill>
              </a:rPr>
              <a:t>Анализ возможности замены услуг фиксированной и сотовой связи. Междугородная телефонная связь</a:t>
            </a:r>
          </a:p>
        </p:txBody>
      </p:sp>
      <p:sp>
        <p:nvSpPr>
          <p:cNvPr id="17411" name="Rectangle 8"/>
          <p:cNvSpPr>
            <a:spLocks noGrp="1" noChangeArrowheads="1"/>
          </p:cNvSpPr>
          <p:nvPr>
            <p:ph type="body" sz="half" idx="3"/>
          </p:nvPr>
        </p:nvSpPr>
        <p:spPr>
          <a:xfrm>
            <a:off x="5715000" y="1219200"/>
            <a:ext cx="29718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400" smtClean="0"/>
              <a:t>Спрос на услуги междугородной фиксированной связи показывает эластичность только в Центральном (преимущественно за счет показателей г. Москвы) и Дальневосточном федеральных округах. В остальных регионах падение объема фиксированных междугородных соединений происходило вне зависимости от повышения/снижения цены.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1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400" smtClean="0"/>
              <a:t>Спрос на услуги междугородной сотовой связи устойчиво эластичен во всех субъектах Российской Федерации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1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400" smtClean="0"/>
              <a:t>Уровень цен на сравниваемые услуги сопоставим, за исключением регионов Дальневосточного федерального округа, где цены на услуги сотовой связи в 2-2,5 раз ниже, чем на услуги фиксированной связи. </a:t>
            </a:r>
          </a:p>
        </p:txBody>
      </p:sp>
      <p:pic>
        <p:nvPicPr>
          <p:cNvPr id="17412" name="Picture 9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1284288"/>
            <a:ext cx="5181600" cy="2525712"/>
          </a:xfrm>
          <a:noFill/>
        </p:spPr>
      </p:pic>
      <p:pic>
        <p:nvPicPr>
          <p:cNvPr id="17413" name="Picture 10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" y="3962400"/>
            <a:ext cx="5181600" cy="2576513"/>
          </a:xfr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eaLnBrk="1" hangingPunct="1"/>
            <a:r>
              <a:rPr lang="ru-RU" sz="1800" i="1" smtClean="0">
                <a:solidFill>
                  <a:srgbClr val="008080"/>
                </a:solidFill>
              </a:rPr>
              <a:t>Анализ возможности замены услуг фиксированной и сотовой связи. Международная телефонная связь</a:t>
            </a:r>
          </a:p>
        </p:txBody>
      </p:sp>
      <p:sp>
        <p:nvSpPr>
          <p:cNvPr id="18435" name="Rectangle 9"/>
          <p:cNvSpPr>
            <a:spLocks noGrp="1" noChangeArrowheads="1"/>
          </p:cNvSpPr>
          <p:nvPr>
            <p:ph type="body" sz="half" idx="3"/>
          </p:nvPr>
        </p:nvSpPr>
        <p:spPr>
          <a:xfrm>
            <a:off x="5410200" y="914400"/>
            <a:ext cx="3276600" cy="5638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400" smtClean="0"/>
              <a:t>Спрос на услуги международной фиксированной связи показывает эластичность только в Центральном (преимущественно за счет показателей г. Москвы), Северо-Кавказском, Сибирском и Дальневосточном федеральных округах. В остальных регионах падение объема фиксированных междугородных соединений происходило вне зависимости от повышения/снижения цены.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400" smtClean="0"/>
              <a:t>Спрос на услуги международной сотовой связи устойчиво эластичен во всех субъектах Российской Федерации.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400" smtClean="0"/>
              <a:t>Цены на услуги международной сотовой связи ниже цен на услуги фиксированной международной связи на 10-50%, наибольшая разница выявлена в регионах Дальневосточного федерального округа. в 2009 году ситуация была обратной – во всех регионах уровень цен на услуги международной сотовой связи был выше фиксированного. </a:t>
            </a:r>
          </a:p>
        </p:txBody>
      </p:sp>
      <p:pic>
        <p:nvPicPr>
          <p:cNvPr id="18436" name="Picture 10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990600"/>
            <a:ext cx="4953000" cy="2633663"/>
          </a:xfrm>
          <a:noFill/>
        </p:spPr>
      </p:pic>
      <p:pic>
        <p:nvPicPr>
          <p:cNvPr id="18437" name="Picture 1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" y="3733800"/>
            <a:ext cx="5029200" cy="2743200"/>
          </a:xfr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eaLnBrk="1" hangingPunct="1"/>
            <a:r>
              <a:rPr lang="ru-RU" sz="1800" i="1" smtClean="0">
                <a:solidFill>
                  <a:srgbClr val="008080"/>
                </a:solidFill>
              </a:rPr>
              <a:t>Анализ возможности замены услуг фиксированной и сотовой связи. Доходность (от передачи голосовой информации) на абонента.</a:t>
            </a:r>
          </a:p>
        </p:txBody>
      </p:sp>
      <p:sp>
        <p:nvSpPr>
          <p:cNvPr id="1945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4648200"/>
            <a:ext cx="8229600" cy="18827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smtClean="0"/>
              <a:t>В период 2009-1 пг 2011 доходность на абонента сотовой связи устойчиво ниже, чем доходность на абонента фиксированной связи, в среднем на 50% по всем субъектам Российской Федерации, за исключением г. Москвы, Краснодарского края, Республик Ингушетия, Дагестан, Татарстан.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smtClean="0"/>
              <a:t>Изменение доходности услуг фиксированной связи составило от -11% до +7% (в среднем доходность в 1 пг 2011 года составила 346 руб. на абонента в мес.), изменение доходности услуг сотовой связи – от -2,6% до -15% (в среднем доходность в 1 пг 2011 года составила 227 руб. на абонента в мес.).</a:t>
            </a:r>
          </a:p>
        </p:txBody>
      </p:sp>
      <p:pic>
        <p:nvPicPr>
          <p:cNvPr id="19460" name="Picture 6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38200" y="914400"/>
            <a:ext cx="7543800" cy="3581400"/>
          </a:xfr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ru-RU" sz="1800" i="1" smtClean="0">
                <a:solidFill>
                  <a:srgbClr val="008080"/>
                </a:solidFill>
              </a:rPr>
              <a:t>Анализ возможности замены услуг фиксированной и сотовой связи. Средневзвешенные цены  за минуту соединения</a:t>
            </a:r>
            <a:endParaRPr lang="ru-RU" sz="180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09600" y="1066800"/>
          <a:ext cx="7924800" cy="4787908"/>
        </p:xfrm>
        <a:graphic>
          <a:graphicData uri="http://schemas.openxmlformats.org/drawingml/2006/table">
            <a:tbl>
              <a:tblPr/>
              <a:tblGrid>
                <a:gridCol w="3962400"/>
                <a:gridCol w="3962400"/>
              </a:tblGrid>
              <a:tr h="217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Фиксированная связь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944" marR="639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Сотовая связь*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944" marR="639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Внутризоновый сегмент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944" marR="639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2,74 руб/мин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944" marR="639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0,70 руб/мин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944" marR="639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Междугородный сегмент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944" marR="639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3,78 руб/мин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944" marR="639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3,00 руб/мин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944" marR="639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Международный сегмент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944" marR="639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12,34 руб/мин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944" marR="639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7,23 руб/мин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944" marR="639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Местный сегмент 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944" marR="639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285 мин/мес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944" marR="639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212,37 мин/мес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944" marR="639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4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0,37 руб/мин (переменная составляющая) + 0,57 руб/мин (пост составляющая)=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0,94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руб/мин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944" marR="639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0,70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руб/мин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944" marR="639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Затраты абонента в местном сегменте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944" marR="639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187,7-368,5 руб/мес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944" marR="639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106,9-255,3 руб/мес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944" marR="639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Доходность (голос) на одного абонента, руб/мес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944" marR="639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346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944" marR="639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227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944" marR="639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Фиксированная связь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944" marR="639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Сотовая связь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944" marR="639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Местный сегмент г. Москва, МО (средневзвешенные цены)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944" marR="639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325 мин/мес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944" marR="639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205 мин/мес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944" marR="639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4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0,44 руб/мин (переменная составляющая) + 0,54 руб/мин (пост составляющая)=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0,98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руб/мин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944" marR="639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1,55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руб/мин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944" marR="639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42" name="TextBox 4"/>
          <p:cNvSpPr txBox="1">
            <a:spLocks noChangeArrowheads="1"/>
          </p:cNvSpPr>
          <p:nvPr/>
        </p:nvSpPr>
        <p:spPr bwMode="auto">
          <a:xfrm>
            <a:off x="609600" y="6019800"/>
            <a:ext cx="8001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/>
              <a:t>* Данные ОАО «МТС», ОАО «ВымпелКом», ОАО «МегаФон», ЗАО «Скай-Линк», ОАО «Ростелеком», ЗАО «СМАРТС»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  <a:noFill/>
        </p:spPr>
        <p:txBody>
          <a:bodyPr/>
          <a:lstStyle/>
          <a:p>
            <a:pPr eaLnBrk="1" hangingPunct="1"/>
            <a:r>
              <a:rPr lang="ru-RU" sz="2000" i="1" smtClean="0">
                <a:solidFill>
                  <a:srgbClr val="008080"/>
                </a:solidFill>
              </a:rPr>
              <a:t>Государственное регулирование. Федеральный закон «О естественных монополиях»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562600"/>
          </a:xfrm>
        </p:spPr>
        <p:txBody>
          <a:bodyPr/>
          <a:lstStyle/>
          <a:p>
            <a:pPr eaLnBrk="1" hangingPunct="1"/>
            <a:r>
              <a:rPr lang="ru-RU" sz="1800" b="1" smtClean="0"/>
              <a:t>Естественная монополия</a:t>
            </a:r>
            <a:r>
              <a:rPr lang="ru-RU" sz="1800" smtClean="0"/>
              <a:t> - состояние товарного рынка, при котором удовлетворение спроса на этом рынке эффективнее в отсутствие конкуренции в силу технологических особенностей производства (в связи с существенным понижением </a:t>
            </a:r>
            <a:r>
              <a:rPr lang="ru-RU" sz="1800" smtClean="0">
                <a:solidFill>
                  <a:srgbClr val="008080"/>
                </a:solidFill>
              </a:rPr>
              <a:t>издержек</a:t>
            </a:r>
            <a:r>
              <a:rPr lang="ru-RU" sz="1800" smtClean="0"/>
              <a:t> производства на единицу товара по мере увеличения объема производства), а </a:t>
            </a:r>
            <a:r>
              <a:rPr lang="ru-RU" sz="1800" i="1" smtClean="0"/>
              <a:t>товары, производимые субъектами естественной монополии, не могут быть заменены в потреблении другими товарами</a:t>
            </a:r>
            <a:r>
              <a:rPr lang="ru-RU" sz="1800" smtClean="0"/>
              <a:t>, в связи с чем спрос на данном товарном рынке на товары, производимые субъектами естественных монополий, в меньшей степени зависит от изменения цены на этот товар, чем спрос на другие виды товаров</a:t>
            </a:r>
          </a:p>
          <a:p>
            <a:pPr eaLnBrk="1" hangingPunct="1"/>
            <a:r>
              <a:rPr lang="ru-RU" sz="1800" b="1" smtClean="0"/>
              <a:t>услуги общедоступной электросвязи</a:t>
            </a:r>
            <a:r>
              <a:rPr lang="ru-RU" sz="1800" smtClean="0"/>
              <a:t> – сфера деятельности субъектов естественной монополии</a:t>
            </a:r>
          </a:p>
          <a:p>
            <a:pPr eaLnBrk="1" hangingPunct="1"/>
            <a:endParaRPr lang="ru-RU" sz="1800" smtClean="0"/>
          </a:p>
          <a:p>
            <a:pPr algn="ctr" eaLnBrk="1" hangingPunct="1">
              <a:buFontTx/>
              <a:buNone/>
            </a:pPr>
            <a:r>
              <a:rPr lang="ru-RU" sz="2000" b="1" smtClean="0"/>
              <a:t>Не допускается сдерживание экономически оправданного перехода сфер естественных монополий из состояния естественной монополии в состояние конкурентного рынка.</a:t>
            </a:r>
            <a:endParaRPr lang="en-US" sz="2000" b="1" smtClean="0"/>
          </a:p>
          <a:p>
            <a:pPr algn="ctr" eaLnBrk="1" hangingPunct="1">
              <a:buFontTx/>
              <a:buNone/>
            </a:pPr>
            <a:r>
              <a:rPr lang="en-US" sz="2000" smtClean="0"/>
              <a:t>(</a:t>
            </a:r>
            <a:r>
              <a:rPr lang="ru-RU" sz="2000" smtClean="0"/>
              <a:t>статья 4 Федерального закона от 17.08.95 № 147-ФЗ «О естественных монополиях»</a:t>
            </a:r>
          </a:p>
          <a:p>
            <a:pPr eaLnBrk="1" hangingPunct="1"/>
            <a:endParaRPr lang="ru-RU" sz="2000" smtClean="0"/>
          </a:p>
          <a:p>
            <a:pPr eaLnBrk="1" hangingPunct="1"/>
            <a:endParaRPr lang="ru-RU" sz="180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ru-RU" sz="2000" i="1" dirty="0" smtClean="0">
                <a:solidFill>
                  <a:srgbClr val="008080"/>
                </a:solidFill>
              </a:rPr>
              <a:t>Анализ возможности замены услуг фиксированной и сотовой связи. Сравнение установленных тарифных планов</a:t>
            </a:r>
            <a:endParaRPr lang="ru-RU" sz="20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/>
          <a:lstStyle/>
          <a:p>
            <a:pPr>
              <a:spcBef>
                <a:spcPts val="600"/>
              </a:spcBef>
              <a:buNone/>
            </a:pPr>
            <a:r>
              <a:rPr lang="ru-RU" sz="1600" dirty="0" smtClean="0"/>
              <a:t>Требования к построению сетей электросвязи, требования к порядку пропуска трафика при оказании услуг связи для операторов фиксированной телефонной связи и подвижной радиотелефонной связи существенным образом отличаются. Соответственно, набор услуг, оказываемых операторами фиксированной телефонной связи и подвижной радиотелефонной связи и тарифицируемых по определенным тарифным планам, также различен.</a:t>
            </a:r>
          </a:p>
          <a:p>
            <a:pPr>
              <a:spcBef>
                <a:spcPts val="600"/>
              </a:spcBef>
              <a:buNone/>
            </a:pPr>
            <a:r>
              <a:rPr lang="ru-RU" sz="1600" dirty="0" smtClean="0"/>
              <a:t>- операторы фиксированной местной телефонной связи формируют тарифные планы (в том числе </a:t>
            </a:r>
            <a:r>
              <a:rPr lang="ru-RU" sz="1600" dirty="0" err="1" smtClean="0"/>
              <a:t>безлимитные</a:t>
            </a:r>
            <a:r>
              <a:rPr lang="ru-RU" sz="1600" dirty="0" smtClean="0"/>
              <a:t>) для предоставления телефонных соединений в пределах муниципального образования (города федерального значения);</a:t>
            </a:r>
          </a:p>
          <a:p>
            <a:pPr>
              <a:spcBef>
                <a:spcPts val="600"/>
              </a:spcBef>
              <a:buNone/>
            </a:pPr>
            <a:r>
              <a:rPr lang="ru-RU" sz="1600" dirty="0" smtClean="0"/>
              <a:t>- операторы фиксированной внутризоновой телефонной связи формируют тарифные планы для предоставления телефонных соединений между муниципальными образованиями в пределах субъекта Российской Федерации и </a:t>
            </a:r>
            <a:r>
              <a:rPr lang="ru-RU" sz="1600" dirty="0" err="1" smtClean="0"/>
              <a:t>безлимитные</a:t>
            </a:r>
            <a:r>
              <a:rPr lang="ru-RU" sz="1600" dirty="0" smtClean="0"/>
              <a:t> тарифные планы не устанавливают;</a:t>
            </a:r>
          </a:p>
          <a:p>
            <a:pPr>
              <a:spcBef>
                <a:spcPts val="600"/>
              </a:spcBef>
              <a:buNone/>
            </a:pPr>
            <a:r>
              <a:rPr lang="ru-RU" sz="1600" dirty="0" smtClean="0"/>
              <a:t>операторы подвижной радиотелефонной (сотовой) связи формируют тарифные планы (в том числе </a:t>
            </a:r>
            <a:r>
              <a:rPr lang="ru-RU" sz="1600" dirty="0" err="1" smtClean="0"/>
              <a:t>безлимитные</a:t>
            </a:r>
            <a:r>
              <a:rPr lang="ru-RU" sz="1600" dirty="0" smtClean="0"/>
              <a:t>) для предоставления телефонных соединений </a:t>
            </a:r>
            <a:r>
              <a:rPr lang="ru-RU" sz="1600" u="sng" dirty="0" smtClean="0"/>
              <a:t>одновременно</a:t>
            </a:r>
            <a:r>
              <a:rPr lang="ru-RU" sz="1600" dirty="0" smtClean="0"/>
              <a:t> в пределах муниципального образования (города федерального значения) и между муниципальными образованиями внутри субъекта Российской Федерации.</a:t>
            </a:r>
          </a:p>
          <a:p>
            <a:pPr>
              <a:spcBef>
                <a:spcPts val="600"/>
              </a:spcBef>
              <a:buNone/>
            </a:pPr>
            <a:r>
              <a:rPr lang="ru-RU" sz="1600" dirty="0" smtClean="0"/>
              <a:t>Вместе с этим, ФАС России провел сравнительный анализ </a:t>
            </a:r>
            <a:r>
              <a:rPr lang="ru-RU" sz="1600" dirty="0" err="1" smtClean="0"/>
              <a:t>безлимитных</a:t>
            </a:r>
            <a:r>
              <a:rPr lang="ru-RU" sz="1600" dirty="0" smtClean="0"/>
              <a:t> тарифных планов на услуги фиксированной телефонной и тарифных планов на услуги сотовой связи.</a:t>
            </a:r>
          </a:p>
          <a:p>
            <a:pPr>
              <a:buNone/>
            </a:pPr>
            <a:endParaRPr lang="ru-RU" sz="16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ru-RU" sz="2000" i="1" smtClean="0">
                <a:solidFill>
                  <a:srgbClr val="008080"/>
                </a:solidFill>
              </a:rPr>
              <a:t>Анализ возможности замены услуг фиксированной и сотовой связи. Выводы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smtClean="0"/>
              <a:t>Средневзвешенные цены на услуги внутризоновой фиксированной телефонной связи и услуги международной телефонной связи выше цен на услуги сотовой связи (в 1,2-4 раза, 1,1-1,5 раз раз соответственно), и в большинстве субъектов РФ сопоставимы в междугородном сегменте.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На фоне устойчивой эластичности спроса на услуги сотовой связи факт снижения объемов потребления фиксированной связи вне зависимости от роста/снижения цены может свидетельствовать об обращении услуг фиксированной и сотовой связи на одном товарном рынке.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Падение объемов фиксированных соединений компенсируется ростом цен на услуги местной связи, в меньшей степени – внутризоновой связи для сохранения доходности от предоставления передачи голосовой информации.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Снижение цен на услуги голосовой сотовой связи компенсируется увеличением объема потребления услуг при некотором снижении доходности от предоставления передачи голосовой информации. 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Важным фактором является сохранение равных конкурентных условий в сотовом сегменте.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ru-RU" sz="2000" i="1" dirty="0" smtClean="0">
                <a:solidFill>
                  <a:srgbClr val="008080"/>
                </a:solidFill>
              </a:rPr>
              <a:t>Анализ возможности замены услуг фиксированной и сотовой связи. Сравнение установленных тарифных планов</a:t>
            </a:r>
            <a:endParaRPr lang="ru-RU" sz="2000" dirty="0"/>
          </a:p>
        </p:txBody>
      </p:sp>
      <p:graphicFrame>
        <p:nvGraphicFramePr>
          <p:cNvPr id="38915" name="Object 3"/>
          <p:cNvGraphicFramePr>
            <a:graphicFrameLocks noChangeAspect="1"/>
          </p:cNvGraphicFramePr>
          <p:nvPr/>
        </p:nvGraphicFramePr>
        <p:xfrm>
          <a:off x="1143000" y="990600"/>
          <a:ext cx="6743700" cy="5448300"/>
        </p:xfrm>
        <a:graphic>
          <a:graphicData uri="http://schemas.openxmlformats.org/presentationml/2006/ole">
            <p:oleObj spid="_x0000_s38915" name="Worksheet" r:id="rId3" imgW="6743590" imgH="5448153" progId="Excel.Sheet.8">
              <p:embed/>
            </p:oleObj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ru-RU" sz="2000" i="1" dirty="0" smtClean="0">
                <a:solidFill>
                  <a:srgbClr val="008080"/>
                </a:solidFill>
              </a:rPr>
              <a:t>Анализ возможности замены услуг фиксированной и сотовой связи. Сравнение установленных тарифных планов</a:t>
            </a:r>
            <a:endParaRPr lang="ru-RU" sz="2000" dirty="0"/>
          </a:p>
        </p:txBody>
      </p:sp>
      <p:pic>
        <p:nvPicPr>
          <p:cNvPr id="4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990600"/>
            <a:ext cx="7467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ru-RU" sz="2000" i="1" dirty="0" smtClean="0">
                <a:solidFill>
                  <a:srgbClr val="008080"/>
                </a:solidFill>
              </a:rPr>
              <a:t>Анализ возможности замены услуг фиксированной и сотовой связи. Сравнение установленных тарифных планов</a:t>
            </a:r>
            <a:endParaRPr lang="ru-RU" sz="2000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066800"/>
            <a:ext cx="7416824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7"/>
            <a:ext cx="8033693" cy="648071"/>
          </a:xfrm>
        </p:spPr>
        <p:txBody>
          <a:bodyPr/>
          <a:lstStyle/>
          <a:p>
            <a:pPr algn="ctr"/>
            <a:r>
              <a:rPr lang="ru-RU" sz="2000" i="1" dirty="0" smtClean="0">
                <a:solidFill>
                  <a:srgbClr val="008080"/>
                </a:solidFill>
              </a:rPr>
              <a:t>Анализ возможности замены услуг фиксированной и сотовой связи. Сравнение установленных тарифных планов</a:t>
            </a:r>
            <a:endParaRPr lang="ru-RU" sz="2000" dirty="0"/>
          </a:p>
        </p:txBody>
      </p:sp>
      <p:pic>
        <p:nvPicPr>
          <p:cNvPr id="173057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124744"/>
            <a:ext cx="7560840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7"/>
            <a:ext cx="7961685" cy="648071"/>
          </a:xfrm>
        </p:spPr>
        <p:txBody>
          <a:bodyPr/>
          <a:lstStyle/>
          <a:p>
            <a:pPr algn="ctr"/>
            <a:r>
              <a:rPr lang="ru-RU" sz="2000" i="1" dirty="0" smtClean="0">
                <a:solidFill>
                  <a:srgbClr val="008080"/>
                </a:solidFill>
              </a:rPr>
              <a:t>Анализ возможности замены услуг фиксированной и сотовой связи. Сравнение установленных тарифных планов</a:t>
            </a:r>
            <a:endParaRPr lang="ru-RU" sz="2000" dirty="0"/>
          </a:p>
        </p:txBody>
      </p:sp>
      <p:pic>
        <p:nvPicPr>
          <p:cNvPr id="172033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980728"/>
            <a:ext cx="7416824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5"/>
            <a:ext cx="7889677" cy="864096"/>
          </a:xfrm>
        </p:spPr>
        <p:txBody>
          <a:bodyPr/>
          <a:lstStyle/>
          <a:p>
            <a:pPr algn="ctr"/>
            <a:r>
              <a:rPr lang="ru-RU" sz="2000" i="1" dirty="0" smtClean="0">
                <a:solidFill>
                  <a:srgbClr val="008080"/>
                </a:solidFill>
              </a:rPr>
              <a:t>Анализ возможности замены услуг фиксированной и сотовой связи. Сравнение установленных тарифных планов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3568" y="1196752"/>
            <a:ext cx="3884613" cy="4668391"/>
          </a:xfrm>
        </p:spPr>
        <p:txBody>
          <a:bodyPr/>
          <a:lstStyle/>
          <a:p>
            <a:pPr>
              <a:spcBef>
                <a:spcPts val="500"/>
              </a:spcBef>
            </a:pPr>
            <a:endParaRPr lang="ru-RU" sz="1800" dirty="0" smtClean="0"/>
          </a:p>
          <a:p>
            <a:pPr>
              <a:spcBef>
                <a:spcPts val="500"/>
              </a:spcBef>
            </a:pPr>
            <a:endParaRPr lang="ru-RU" sz="1800" dirty="0"/>
          </a:p>
        </p:txBody>
      </p:sp>
      <p:pic>
        <p:nvPicPr>
          <p:cNvPr id="171009" name="Picture 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196752"/>
            <a:ext cx="7704855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5"/>
            <a:ext cx="7745661" cy="720079"/>
          </a:xfrm>
        </p:spPr>
        <p:txBody>
          <a:bodyPr/>
          <a:lstStyle/>
          <a:p>
            <a:pPr algn="ctr"/>
            <a:r>
              <a:rPr lang="ru-RU" sz="2000" i="1" dirty="0" smtClean="0">
                <a:solidFill>
                  <a:srgbClr val="008080"/>
                </a:solidFill>
              </a:rPr>
              <a:t>Анализ возможности замены услуг фиксированной и сотовой связи. Сравнение установленных тарифных планов</a:t>
            </a:r>
            <a:endParaRPr lang="ru-RU" sz="2000" dirty="0"/>
          </a:p>
        </p:txBody>
      </p:sp>
      <p:graphicFrame>
        <p:nvGraphicFramePr>
          <p:cNvPr id="54274" name="Object 2"/>
          <p:cNvGraphicFramePr>
            <a:graphicFrameLocks noChangeAspect="1"/>
          </p:cNvGraphicFramePr>
          <p:nvPr/>
        </p:nvGraphicFramePr>
        <p:xfrm>
          <a:off x="1143000" y="1219200"/>
          <a:ext cx="6743700" cy="5514975"/>
        </p:xfrm>
        <a:graphic>
          <a:graphicData uri="http://schemas.openxmlformats.org/presentationml/2006/ole">
            <p:oleObj spid="_x0000_s54274" name="Worksheet" r:id="rId3" imgW="6743590" imgH="5515085" progId="Excel.Sheet.8">
              <p:embed/>
            </p:oleObj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algn="ctr" eaLnBrk="1" hangingPunct="1"/>
            <a:r>
              <a:rPr lang="ru-RU" sz="2000" i="1" dirty="0" smtClean="0">
                <a:solidFill>
                  <a:srgbClr val="008080"/>
                </a:solidFill>
              </a:rPr>
              <a:t>Анализ возможности замены услуг фиксированной и сотовой связи. Выводы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500"/>
              </a:spcBef>
            </a:pPr>
            <a:r>
              <a:rPr lang="ru-RU" sz="2000" dirty="0" smtClean="0"/>
              <a:t>Средневзвешенные цены на услуги внутризоновой фиксированной телефонной связи и услуги международной телефонной связи выше цен на услуги сотовой связи (в 1,2-4 раза, 1,1-1,5 раз </a:t>
            </a:r>
            <a:r>
              <a:rPr lang="ru-RU" sz="2000" dirty="0" err="1" smtClean="0"/>
              <a:t>раз</a:t>
            </a:r>
            <a:r>
              <a:rPr lang="ru-RU" sz="2000" dirty="0" smtClean="0"/>
              <a:t> соответственно), и в большинстве субъектов РФ сопоставимы в междугородном сегменте.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</a:pPr>
            <a:r>
              <a:rPr lang="ru-RU" sz="2000" dirty="0" smtClean="0"/>
              <a:t>На фоне устойчивой эластичности спроса на услуги сотовой связи факт снижения объемов потребления фиксированной связи вне зависимости от роста/снижения цены может свидетельствовать об обращении услуг фиксированной и сотовой связи на одном товарном рынке.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</a:pPr>
            <a:r>
              <a:rPr lang="ru-RU" sz="2000" dirty="0" smtClean="0"/>
              <a:t>Падение объемов фиксированных соединений компенсируется ростом цен на услуги местной связи, в меньшей степени – внутризоновой связи для сохранения доходности от предоставления передачи голосовой информации.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</a:pPr>
            <a:r>
              <a:rPr lang="ru-RU" sz="2000" dirty="0" smtClean="0"/>
              <a:t>Снижение цен на услуги голосовой сотовой связи компенсируется увеличением объема потребления услуг при некотором снижении доходности от предоставления передачи голосовой информации. 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</a:pPr>
            <a:r>
              <a:rPr lang="ru-RU" sz="2000" dirty="0" smtClean="0"/>
              <a:t>Важным фактором является сохранение равных конкурентных условий в сотовом сегменте.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334963"/>
          </a:xfrm>
          <a:noFill/>
        </p:spPr>
        <p:txBody>
          <a:bodyPr/>
          <a:lstStyle/>
          <a:p>
            <a:pPr eaLnBrk="1" hangingPunct="1"/>
            <a:r>
              <a:rPr lang="ru-RU" sz="2200" i="1" smtClean="0">
                <a:solidFill>
                  <a:srgbClr val="008080"/>
                </a:solidFill>
              </a:rPr>
              <a:t>Государственное регулирование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7912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sz="1800" smtClean="0"/>
              <a:t>Перечень товаров (работ, услуг) субъектов естественных монополий, цены (тарифы) на которые регулируются государством:</a:t>
            </a:r>
          </a:p>
          <a:p>
            <a:pPr eaLnBrk="1" hangingPunct="1">
              <a:lnSpc>
                <a:spcPct val="90000"/>
              </a:lnSpc>
            </a:pPr>
            <a:r>
              <a:rPr lang="ru-RU" sz="1800" smtClean="0"/>
              <a:t>Предоставление доступа к сети местной телефонной связи независимо от типа абонентской линии (проводная линия или радиолиния) сети фиксированной телефонной связи.</a:t>
            </a:r>
          </a:p>
          <a:p>
            <a:pPr eaLnBrk="1" hangingPunct="1">
              <a:lnSpc>
                <a:spcPct val="90000"/>
              </a:lnSpc>
            </a:pPr>
            <a:r>
              <a:rPr lang="ru-RU" sz="1800" smtClean="0"/>
              <a:t>Предоставление абоненту в постоянное пользование абонентской линии независимо от ее типа.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1800" smtClean="0"/>
              <a:t> Предоставление местного телефонного соединения абоненту (пользователю) сети фиксированной телефонной связи для передачи голосовой информации, факсимильных сообщений и данных (кроме таксофонов).</a:t>
            </a:r>
          </a:p>
          <a:p>
            <a:pPr eaLnBrk="1" hangingPunct="1">
              <a:lnSpc>
                <a:spcPct val="90000"/>
              </a:lnSpc>
            </a:pPr>
            <a:r>
              <a:rPr lang="ru-RU" sz="1800" smtClean="0"/>
              <a:t>Предоставление внутризонового телефонного соединения абоненту (пользователю) сети фиксированной телефонной связи для передачи голосовой информации, факсимильных сообщений и данных.</a:t>
            </a:r>
          </a:p>
          <a:p>
            <a:pPr eaLnBrk="1" hangingPunct="1">
              <a:lnSpc>
                <a:spcPct val="90000"/>
              </a:lnSpc>
            </a:pPr>
            <a:r>
              <a:rPr lang="ru-RU" sz="1800" smtClean="0"/>
              <a:t>Предоставление междугородного телефонного соединения абоненту (пользователю) сети фиксированной телефонной связи для передачи голосовой информации, факсимильных сообщений и данных.</a:t>
            </a:r>
          </a:p>
          <a:p>
            <a:pPr eaLnBrk="1" hangingPunct="1">
              <a:lnSpc>
                <a:spcPct val="90000"/>
              </a:lnSpc>
            </a:pPr>
            <a:endParaRPr lang="ru-RU" sz="180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000" b="1" smtClean="0">
                <a:solidFill>
                  <a:srgbClr val="008080"/>
                </a:solidFill>
              </a:rPr>
              <a:t>Могут ли перечисленные услуги быть заменены в процессе потребления на иные услуги связи?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000" b="1" smtClean="0">
              <a:solidFill>
                <a:srgbClr val="00808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1800" smtClean="0"/>
          </a:p>
          <a:p>
            <a:pPr eaLnBrk="1" hangingPunct="1">
              <a:lnSpc>
                <a:spcPct val="90000"/>
              </a:lnSpc>
            </a:pPr>
            <a:endParaRPr lang="ru-RU" sz="180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ru-RU" sz="2200" i="1" dirty="0" smtClean="0">
                <a:solidFill>
                  <a:srgbClr val="008080"/>
                </a:solidFill>
              </a:rPr>
              <a:t>Анализ возможности замены услуг фиксированной и сотовой связи. Выводы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334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dirty="0" smtClean="0"/>
              <a:t>Услуги сотовой связи обладают особенной потребительской ценностью – подвижностью </a:t>
            </a:r>
            <a:r>
              <a:rPr lang="en-US" sz="2000" dirty="0" smtClean="0"/>
              <a:t>(hand-over)</a:t>
            </a:r>
            <a:r>
              <a:rPr lang="ru-RU" sz="2000" dirty="0" smtClean="0"/>
              <a:t>, в связи с чем не могут быть заменены при потреблении фиксированной связью.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/>
              <a:t>Возможна устойчивая замена услуг фиксированной внутризоновой, фиксированной междугородной телефонной связи услугами сотовой связи.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/>
              <a:t>Возможна замена на настоящий момент услуг местной фиксированной телефонной связи услугами сотовой связи в большинстве субъектов Российской Федерации.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/>
              <a:t>Формируется единый рынок услуг телефонной связи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/>
              <a:t>В целях защиты потребителей в местностях, где условия конкуренции отличаются от среднерыночных, обеспечить предоставление универсальной услуги, основанной на усовершенствованных принципах:</a:t>
            </a:r>
          </a:p>
          <a:p>
            <a:pPr lvl="2" eaLnBrk="1" hangingPunct="1">
              <a:lnSpc>
                <a:spcPct val="80000"/>
              </a:lnSpc>
            </a:pPr>
            <a:r>
              <a:rPr lang="ru-RU" sz="2000" dirty="0" smtClean="0"/>
              <a:t>доступ к услугам голосовой телефонной связи и доступ к сети Интернет (существует)</a:t>
            </a:r>
          </a:p>
          <a:p>
            <a:pPr lvl="2" eaLnBrk="1" hangingPunct="1">
              <a:lnSpc>
                <a:spcPct val="80000"/>
              </a:lnSpc>
            </a:pPr>
            <a:r>
              <a:rPr lang="ru-RU" sz="2000" dirty="0" smtClean="0"/>
              <a:t>персонифицированный доступ (новое)</a:t>
            </a:r>
          </a:p>
          <a:p>
            <a:pPr lvl="2" eaLnBrk="1" hangingPunct="1">
              <a:lnSpc>
                <a:spcPct val="80000"/>
              </a:lnSpc>
            </a:pPr>
            <a:r>
              <a:rPr lang="ru-RU" sz="2000" dirty="0" smtClean="0"/>
              <a:t>технологическая нейтральность (новое)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/>
              <a:t>			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5"/>
          <p:cNvSpPr>
            <a:spLocks noChangeArrowheads="1"/>
          </p:cNvSpPr>
          <p:nvPr/>
        </p:nvSpPr>
        <p:spPr bwMode="auto">
          <a:xfrm>
            <a:off x="1295400" y="4191000"/>
            <a:ext cx="6705600" cy="2057400"/>
          </a:xfrm>
          <a:prstGeom prst="upArrowCallout">
            <a:avLst>
              <a:gd name="adj1" fmla="val 75868"/>
              <a:gd name="adj2" fmla="val 75868"/>
              <a:gd name="adj3" fmla="val 16667"/>
              <a:gd name="adj4" fmla="val 66667"/>
            </a:avLst>
          </a:prstGeom>
          <a:solidFill>
            <a:schemeClr val="accent1">
              <a:alpha val="0"/>
            </a:schemeClr>
          </a:solidFill>
          <a:ln w="25400">
            <a:solidFill>
              <a:srgbClr val="0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55" name="AutoShape 6"/>
          <p:cNvSpPr>
            <a:spLocks noChangeArrowheads="1"/>
          </p:cNvSpPr>
          <p:nvPr/>
        </p:nvSpPr>
        <p:spPr bwMode="auto">
          <a:xfrm>
            <a:off x="381000" y="1600200"/>
            <a:ext cx="8305800" cy="2590800"/>
          </a:xfrm>
          <a:prstGeom prst="upArrowCallout">
            <a:avLst>
              <a:gd name="adj1" fmla="val 97334"/>
              <a:gd name="adj2" fmla="val 97319"/>
              <a:gd name="adj3" fmla="val 16667"/>
              <a:gd name="adj4" fmla="val 66667"/>
            </a:avLst>
          </a:prstGeom>
          <a:solidFill>
            <a:schemeClr val="accent1">
              <a:alpha val="0"/>
            </a:schemeClr>
          </a:solidFill>
          <a:ln w="25400">
            <a:solidFill>
              <a:srgbClr val="0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pPr eaLnBrk="1" hangingPunct="1"/>
            <a:r>
              <a:rPr lang="ru-RU" sz="2200" i="1" smtClean="0">
                <a:solidFill>
                  <a:srgbClr val="008080"/>
                </a:solidFill>
              </a:rPr>
              <a:t>Переход рынка из состояния естественной монополии в конкурентное состояние. Действующие нормы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334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2400" smtClean="0">
                <a:solidFill>
                  <a:srgbClr val="008080"/>
                </a:solidFill>
              </a:rPr>
              <a:t>Прекращение, изменение регулирования деятельности субъектов естественных монополий</a:t>
            </a:r>
          </a:p>
          <a:p>
            <a:pPr algn="ctr" eaLnBrk="1" hangingPunct="1">
              <a:buFontTx/>
              <a:buNone/>
            </a:pPr>
            <a:endParaRPr lang="ru-RU" sz="2400" smtClean="0"/>
          </a:p>
          <a:p>
            <a:pPr algn="ctr" eaLnBrk="1" hangingPunct="1">
              <a:buFontTx/>
              <a:buNone/>
            </a:pPr>
            <a:endParaRPr lang="ru-RU" sz="2400" smtClean="0"/>
          </a:p>
          <a:p>
            <a:pPr algn="ctr" eaLnBrk="1" hangingPunct="1">
              <a:buFontTx/>
              <a:buNone/>
            </a:pPr>
            <a:r>
              <a:rPr lang="ru-RU" sz="2400" smtClean="0"/>
              <a:t>Решение принимается органом регулирования с учетом реализации демонополизации сфер естественных монополий</a:t>
            </a:r>
          </a:p>
          <a:p>
            <a:pPr algn="ctr" eaLnBrk="1" hangingPunct="1">
              <a:buFontTx/>
              <a:buNone/>
            </a:pPr>
            <a:r>
              <a:rPr lang="ru-RU" sz="2400" smtClean="0"/>
              <a:t> </a:t>
            </a:r>
            <a:r>
              <a:rPr lang="ru-RU" sz="1800" smtClean="0"/>
              <a:t>(статья 21 Закона о естественных монополиях)</a:t>
            </a:r>
          </a:p>
          <a:p>
            <a:pPr algn="ctr" eaLnBrk="1" hangingPunct="1">
              <a:buFontTx/>
              <a:buNone/>
            </a:pPr>
            <a:endParaRPr lang="ru-RU" sz="2400" smtClean="0"/>
          </a:p>
          <a:p>
            <a:pPr algn="ctr" eaLnBrk="1" hangingPunct="1">
              <a:buFontTx/>
              <a:buNone/>
            </a:pPr>
            <a:endParaRPr lang="ru-RU" sz="2400" smtClean="0"/>
          </a:p>
          <a:p>
            <a:pPr algn="ctr" eaLnBrk="1" hangingPunct="1">
              <a:buFontTx/>
              <a:buNone/>
            </a:pPr>
            <a:r>
              <a:rPr lang="ru-RU" sz="2400" smtClean="0"/>
              <a:t>Возникновение устойчивой межвидовой (внутривидовой) конкуренции</a:t>
            </a:r>
          </a:p>
          <a:p>
            <a:pPr algn="ctr" eaLnBrk="1" hangingPunct="1">
              <a:buFontTx/>
              <a:buNone/>
            </a:pPr>
            <a:r>
              <a:rPr lang="ru-RU" sz="1800" smtClean="0"/>
              <a:t>Анализ рынка, учитывающий межвидовую конкуренцию</a:t>
            </a:r>
          </a:p>
          <a:p>
            <a:pPr algn="ctr" eaLnBrk="1" hangingPunct="1">
              <a:buFontTx/>
              <a:buNone/>
            </a:pPr>
            <a:endParaRPr lang="ru-RU" sz="2400" smtClean="0"/>
          </a:p>
          <a:p>
            <a:pPr algn="ctr" eaLnBrk="1" hangingPunct="1">
              <a:buFontTx/>
              <a:buNone/>
            </a:pPr>
            <a:endParaRPr lang="ru-RU" sz="2400" smtClean="0"/>
          </a:p>
          <a:p>
            <a:pPr algn="ctr" eaLnBrk="1" hangingPunct="1">
              <a:buFontTx/>
              <a:buNone/>
            </a:pPr>
            <a:endParaRPr lang="ru-RU" sz="240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Спасибо за внимание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544762"/>
          </a:xfrm>
        </p:spPr>
        <p:txBody>
          <a:bodyPr/>
          <a:lstStyle/>
          <a:p>
            <a:pPr eaLnBrk="1" hangingPunct="1"/>
            <a:r>
              <a:rPr lang="ru-RU" sz="2000" i="1" smtClean="0">
                <a:solidFill>
                  <a:srgbClr val="008080"/>
                </a:solidFill>
              </a:rPr>
              <a:t>Анализ возможности замены услуг фиксированной и сотовой связи</a:t>
            </a:r>
            <a:br>
              <a:rPr lang="ru-RU" sz="2000" i="1" smtClean="0">
                <a:solidFill>
                  <a:srgbClr val="008080"/>
                </a:solidFill>
              </a:rPr>
            </a:br>
            <a:r>
              <a:rPr lang="ru-RU" sz="2000" i="1" smtClean="0"/>
              <a:t/>
            </a:r>
            <a:br>
              <a:rPr lang="ru-RU" sz="2000" i="1" smtClean="0"/>
            </a:br>
            <a:r>
              <a:rPr lang="ru-RU" sz="2000" b="1" smtClean="0"/>
              <a:t>Функциональное назначение товара</a:t>
            </a:r>
            <a:r>
              <a:rPr lang="ru-RU" sz="2000" smtClean="0"/>
              <a:t> – получение возможности в любое время поговорить с любым другим лицом, вызываемым персонифицировано, находящимся на значительном расстоянии, на котором невозможно общаться непосредственно (передача речи, звуков на расстоянии).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276600"/>
            <a:ext cx="4038600" cy="31242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sz="1800" smtClean="0"/>
              <a:t>сети связи (по которым идет передача и прием сигнала) должны быть присоединены друг к другу непосредственно или через другие сети связи таким образом, чтобы </a:t>
            </a:r>
            <a:r>
              <a:rPr lang="ru-RU" sz="1800" b="1" smtClean="0"/>
              <a:t>гарантировалась непрерывная передача сигнала</a:t>
            </a:r>
            <a:r>
              <a:rPr lang="ru-RU" sz="1800" smtClean="0"/>
              <a:t>, то есть эти </a:t>
            </a:r>
            <a:r>
              <a:rPr lang="ru-RU" sz="1800" b="1" smtClean="0"/>
              <a:t>сети должны составлять единую взаимоувязанную непрерывную сеть связи;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3276600"/>
            <a:ext cx="4038600" cy="3124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1800" b="1" smtClean="0"/>
              <a:t>персонифицированный вызов </a:t>
            </a:r>
            <a:r>
              <a:rPr lang="ru-RU" sz="1800" smtClean="0"/>
              <a:t>определенного лица обеспечивается наличием выделенного идентификационного номера (в том числе абонентского номера), иного сигнала, позволяющего пользователю совершать вызов, заранее зная, что вызов примет конкретное лицо</a:t>
            </a:r>
          </a:p>
        </p:txBody>
      </p:sp>
      <p:sp>
        <p:nvSpPr>
          <p:cNvPr id="7173" name="AutoShape 8"/>
          <p:cNvSpPr>
            <a:spLocks noChangeArrowheads="1"/>
          </p:cNvSpPr>
          <p:nvPr/>
        </p:nvSpPr>
        <p:spPr bwMode="auto">
          <a:xfrm>
            <a:off x="1447800" y="2438400"/>
            <a:ext cx="1066800" cy="9144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4" name="AutoShape 9"/>
          <p:cNvSpPr>
            <a:spLocks noChangeArrowheads="1"/>
          </p:cNvSpPr>
          <p:nvPr/>
        </p:nvSpPr>
        <p:spPr bwMode="auto">
          <a:xfrm>
            <a:off x="6400800" y="2438400"/>
            <a:ext cx="1066800" cy="9144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304800" y="4191000"/>
            <a:ext cx="8229600" cy="1143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239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000" i="1" smtClean="0">
                <a:solidFill>
                  <a:srgbClr val="008080"/>
                </a:solidFill>
              </a:rPr>
              <a:t>Анализ возможности замены услуг фиксированной и сотовой связи</a:t>
            </a:r>
            <a:br>
              <a:rPr lang="ru-RU" sz="2000" i="1" smtClean="0">
                <a:solidFill>
                  <a:srgbClr val="008080"/>
                </a:solidFill>
              </a:rPr>
            </a:br>
            <a:r>
              <a:rPr lang="ru-RU" sz="2000" i="1" smtClean="0"/>
              <a:t/>
            </a:r>
            <a:br>
              <a:rPr lang="ru-RU" sz="2000" i="1" smtClean="0"/>
            </a:br>
            <a:r>
              <a:rPr lang="ru-RU" sz="2200" smtClean="0"/>
              <a:t>технология позволяет передавать голосовую информацию, персонифицированность обеспечивается</a:t>
            </a:r>
          </a:p>
        </p:txBody>
      </p:sp>
      <p:sp>
        <p:nvSpPr>
          <p:cNvPr id="8196" name="Rectangle 38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667000"/>
            <a:ext cx="4038600" cy="8382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2200" b="1" smtClean="0"/>
              <a:t>Услуги фиксированной телефонной связи</a:t>
            </a:r>
          </a:p>
        </p:txBody>
      </p:sp>
      <p:sp>
        <p:nvSpPr>
          <p:cNvPr id="8197" name="Rectangle 39"/>
          <p:cNvSpPr>
            <a:spLocks noGrp="1" noChangeArrowheads="1"/>
          </p:cNvSpPr>
          <p:nvPr>
            <p:ph type="body" sz="half" idx="2"/>
          </p:nvPr>
        </p:nvSpPr>
        <p:spPr>
          <a:xfrm>
            <a:off x="4038600" y="2743200"/>
            <a:ext cx="4953000" cy="762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2200" b="1" smtClean="0"/>
              <a:t>Услуги подвижной связи</a:t>
            </a:r>
            <a:endParaRPr lang="en-US" sz="2200" b="1" smtClean="0"/>
          </a:p>
          <a:p>
            <a:pPr algn="ctr" eaLnBrk="1" hangingPunct="1">
              <a:buFontTx/>
              <a:buNone/>
            </a:pPr>
            <a:r>
              <a:rPr lang="ru-RU" sz="1800" smtClean="0"/>
              <a:t>Подвижной радиотелефонной  спутниковой</a:t>
            </a:r>
          </a:p>
        </p:txBody>
      </p:sp>
      <p:sp>
        <p:nvSpPr>
          <p:cNvPr id="8198" name="AutoShape 40"/>
          <p:cNvSpPr>
            <a:spLocks noChangeArrowheads="1"/>
          </p:cNvSpPr>
          <p:nvPr/>
        </p:nvSpPr>
        <p:spPr bwMode="auto">
          <a:xfrm>
            <a:off x="1143000" y="2057400"/>
            <a:ext cx="762000" cy="762000"/>
          </a:xfrm>
          <a:prstGeom prst="downArrow">
            <a:avLst>
              <a:gd name="adj1" fmla="val 50000"/>
              <a:gd name="adj2" fmla="val 3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9" name="AutoShape 41"/>
          <p:cNvSpPr>
            <a:spLocks noChangeArrowheads="1"/>
          </p:cNvSpPr>
          <p:nvPr/>
        </p:nvSpPr>
        <p:spPr bwMode="auto">
          <a:xfrm>
            <a:off x="7162800" y="2057400"/>
            <a:ext cx="762000" cy="762000"/>
          </a:xfrm>
          <a:prstGeom prst="downArrow">
            <a:avLst>
              <a:gd name="adj1" fmla="val 50000"/>
              <a:gd name="adj2" fmla="val 3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667000" y="4267200"/>
            <a:ext cx="3276600" cy="246221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200" dirty="0"/>
              <a:t>Внутри субъекта РФ</a:t>
            </a:r>
          </a:p>
          <a:p>
            <a:pPr algn="ctr">
              <a:defRPr/>
            </a:pPr>
            <a:endParaRPr lang="ru-RU" sz="2200" dirty="0"/>
          </a:p>
          <a:p>
            <a:pPr algn="ctr">
              <a:defRPr/>
            </a:pPr>
            <a:endParaRPr lang="ru-RU" sz="2200" dirty="0"/>
          </a:p>
          <a:p>
            <a:pPr algn="ctr">
              <a:defRPr/>
            </a:pPr>
            <a:r>
              <a:rPr lang="ru-RU" sz="2200" dirty="0"/>
              <a:t> </a:t>
            </a:r>
          </a:p>
          <a:p>
            <a:pPr algn="ctr">
              <a:defRPr/>
            </a:pPr>
            <a:r>
              <a:rPr lang="ru-RU" sz="2200" dirty="0"/>
              <a:t>Между субъектами РФ</a:t>
            </a:r>
          </a:p>
          <a:p>
            <a:pPr algn="ctr">
              <a:defRPr/>
            </a:pPr>
            <a:endParaRPr lang="ru-RU" sz="2200" dirty="0"/>
          </a:p>
          <a:p>
            <a:pPr algn="ctr">
              <a:defRPr/>
            </a:pPr>
            <a:r>
              <a:rPr lang="ru-RU" sz="2200" dirty="0"/>
              <a:t>С другим государством</a:t>
            </a:r>
          </a:p>
        </p:txBody>
      </p:sp>
      <p:sp>
        <p:nvSpPr>
          <p:cNvPr id="8201" name="TextBox 7"/>
          <p:cNvSpPr txBox="1">
            <a:spLocks noChangeArrowheads="1"/>
          </p:cNvSpPr>
          <p:nvPr/>
        </p:nvSpPr>
        <p:spPr bwMode="auto">
          <a:xfrm>
            <a:off x="6096000" y="4343400"/>
            <a:ext cx="2590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Без выделения соединения внутри МО</a:t>
            </a:r>
          </a:p>
        </p:txBody>
      </p:sp>
      <p:sp>
        <p:nvSpPr>
          <p:cNvPr id="8202" name="TextBox 8"/>
          <p:cNvSpPr txBox="1">
            <a:spLocks noChangeArrowheads="1"/>
          </p:cNvSpPr>
          <p:nvPr/>
        </p:nvSpPr>
        <p:spPr bwMode="auto">
          <a:xfrm>
            <a:off x="381000" y="4267200"/>
            <a:ext cx="2362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С выделением соединения внутри МО (местная связь)</a:t>
            </a:r>
          </a:p>
        </p:txBody>
      </p:sp>
      <p:sp>
        <p:nvSpPr>
          <p:cNvPr id="13" name="Стрелка вниз 12"/>
          <p:cNvSpPr/>
          <p:nvPr/>
        </p:nvSpPr>
        <p:spPr>
          <a:xfrm>
            <a:off x="2362200" y="3581400"/>
            <a:ext cx="6096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5410200" y="3581400"/>
            <a:ext cx="6096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eaLnBrk="1" hangingPunct="1"/>
            <a:r>
              <a:rPr lang="ru-RU" sz="2000" i="1" smtClean="0">
                <a:solidFill>
                  <a:srgbClr val="008080"/>
                </a:solidFill>
              </a:rPr>
              <a:t>Анализ возможности замены услуг фиксированной и сотовой связи</a:t>
            </a:r>
            <a:br>
              <a:rPr lang="ru-RU" sz="2000" i="1" smtClean="0">
                <a:solidFill>
                  <a:srgbClr val="008080"/>
                </a:solidFill>
              </a:rPr>
            </a:br>
            <a:endParaRPr lang="ru-RU" sz="2000" i="1" smtClean="0">
              <a:solidFill>
                <a:srgbClr val="008080"/>
              </a:solidFill>
            </a:endParaRPr>
          </a:p>
        </p:txBody>
      </p:sp>
      <p:graphicFrame>
        <p:nvGraphicFramePr>
          <p:cNvPr id="1026" name="Object 10"/>
          <p:cNvGraphicFramePr>
            <a:graphicFrameLocks noChangeAspect="1"/>
          </p:cNvGraphicFramePr>
          <p:nvPr/>
        </p:nvGraphicFramePr>
        <p:xfrm>
          <a:off x="609600" y="838200"/>
          <a:ext cx="7924800" cy="5181600"/>
        </p:xfrm>
        <a:graphic>
          <a:graphicData uri="http://schemas.openxmlformats.org/presentationml/2006/ole">
            <p:oleObj spid="_x0000_s1026" name="Документ" r:id="rId3" imgW="6301892" imgH="4269919" progId="Word.Document.12">
              <p:embed/>
            </p:oleObj>
          </a:graphicData>
        </a:graphic>
      </p:graphicFrame>
      <p:sp>
        <p:nvSpPr>
          <p:cNvPr id="1028" name="TextBox 3"/>
          <p:cNvSpPr txBox="1">
            <a:spLocks noChangeArrowheads="1"/>
          </p:cNvSpPr>
          <p:nvPr/>
        </p:nvSpPr>
        <p:spPr bwMode="auto">
          <a:xfrm>
            <a:off x="533400" y="59436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/>
              <a:t>*Цена за мин соединения рассчитана как выручка от всех  голосовых соединений, деленная на суммарный голосовой трафик</a:t>
            </a:r>
          </a:p>
        </p:txBody>
      </p:sp>
      <p:sp>
        <p:nvSpPr>
          <p:cNvPr id="1029" name="TextBox 4"/>
          <p:cNvSpPr txBox="1">
            <a:spLocks noChangeArrowheads="1"/>
          </p:cNvSpPr>
          <p:nvPr/>
        </p:nvSpPr>
        <p:spPr bwMode="auto">
          <a:xfrm>
            <a:off x="7543800" y="5105400"/>
            <a:ext cx="30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*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/>
          <a:lstStyle/>
          <a:p>
            <a:pPr eaLnBrk="1" hangingPunct="1"/>
            <a:r>
              <a:rPr lang="ru-RU" sz="2000" i="1" smtClean="0">
                <a:solidFill>
                  <a:srgbClr val="008080"/>
                </a:solidFill>
              </a:rPr>
              <a:t>Анализ возможности замены услуг фиксированной и сотовой связи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smtClean="0"/>
              <a:t>Учитывая сравнительные характеристики по цене, а также в целях дальнейшего сравнения в сопоставимых географических границах в качестве потенциально взаимозаменяемых товаров выявлены: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- услуги фиксированной телефонной связи, в том числе местной, внутризоновой, междугородной и международной телефонной связи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- услуги подвижной радиотелефонной связи (сотовой связи) - </a:t>
            </a:r>
            <a:r>
              <a:rPr lang="ru-RU" sz="2400" i="1" smtClean="0"/>
              <a:t>функциональное назначение телефонного соединения по сетям сотовой связи в географическом аспекте такое же, как и по фиксированным: внутризоновое (включая местное), междугородное, международное</a:t>
            </a:r>
            <a:r>
              <a:rPr lang="ru-RU" sz="2400" smtClean="0"/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4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39763"/>
          </a:xfrm>
        </p:spPr>
        <p:txBody>
          <a:bodyPr/>
          <a:lstStyle/>
          <a:p>
            <a:pPr eaLnBrk="1" hangingPunct="1"/>
            <a:r>
              <a:rPr lang="ru-RU" sz="1800" i="1" smtClean="0">
                <a:solidFill>
                  <a:srgbClr val="008080"/>
                </a:solidFill>
              </a:rPr>
              <a:t>Анализ возможности замены услуг фиксированной и сотовой связи. Проникновение.</a:t>
            </a:r>
          </a:p>
        </p:txBody>
      </p:sp>
      <p:graphicFrame>
        <p:nvGraphicFramePr>
          <p:cNvPr id="2050" name="Object 11"/>
          <p:cNvGraphicFramePr>
            <a:graphicFrameLocks noChangeAspect="1"/>
          </p:cNvGraphicFramePr>
          <p:nvPr>
            <p:ph sz="half" idx="1"/>
          </p:nvPr>
        </p:nvGraphicFramePr>
        <p:xfrm>
          <a:off x="762000" y="762000"/>
          <a:ext cx="7696200" cy="3048000"/>
        </p:xfrm>
        <a:graphic>
          <a:graphicData uri="http://schemas.openxmlformats.org/presentationml/2006/ole">
            <p:oleObj spid="_x0000_s2050" name="Документ" r:id="rId3" imgW="6301531" imgH="2533394" progId="Word.Document.8">
              <p:embed/>
            </p:oleObj>
          </a:graphicData>
        </a:graphic>
      </p:graphicFrame>
      <p:sp>
        <p:nvSpPr>
          <p:cNvPr id="2052" name="Rectangle 22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3657600"/>
            <a:ext cx="8229600" cy="28194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Tx/>
              <a:buNone/>
            </a:pPr>
            <a:r>
              <a:rPr lang="ru-RU" sz="1600" smtClean="0"/>
              <a:t>За прошедшие 11 лет на рынке услуг фиксированной связи происходили структурные преобразования в рамках одной группы лиц, прирост абонентской базы – равномерный, 0-5%.  Рост тарифов равномерный,  более чем в 7 раз (с 60 руб/мес до 435 руб/мес). За последние два года абонентская база услуг фиксированной связи сохраняется практически неизменной (рост по РФ 0,6%, снижение в 5 округах из 8)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ru-RU" sz="1600" smtClean="0"/>
              <a:t>На рынке услуг сотовой связи присутствуют 4-5 операторов на субъект РФ.  Рост абонентской базы  в период с 1999 до 2008 – экспоненциальный. Снижение тарифов около 15 раз (с 0,5</a:t>
            </a:r>
            <a:r>
              <a:rPr lang="en-US" sz="1600" smtClean="0"/>
              <a:t>$</a:t>
            </a:r>
            <a:r>
              <a:rPr lang="ru-RU" sz="1600" smtClean="0"/>
              <a:t> (15руб.) в 2000 до 1 руб. за минуту в 2011).  За последние 2 года прирост абонентской базы замедлился, тем не менее составляет  5-10%.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16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ru-RU" sz="2000" i="1" smtClean="0">
                <a:solidFill>
                  <a:srgbClr val="008080"/>
                </a:solidFill>
              </a:rPr>
              <a:t>Анализ возможности замены услуг фиксированной и сотовой связи. Динамика потребления.</a:t>
            </a:r>
          </a:p>
        </p:txBody>
      </p:sp>
      <p:sp>
        <p:nvSpPr>
          <p:cNvPr id="1024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4191000"/>
            <a:ext cx="8382000" cy="2362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1600" smtClean="0"/>
              <a:t>В целом в Российской Федерации наблюдается устойчивый рост потребления услуг телефонной связи – за период 2007-2010 гг рост потребления составил 28%. Наибольший рост наблюдается в Северо-Кавказском Федеральном округе (109%), наименьший – в Северо-Западном Федеральном округе.</a:t>
            </a:r>
          </a:p>
          <a:p>
            <a:pPr eaLnBrk="1" hangingPunct="1">
              <a:buFontTx/>
              <a:buNone/>
            </a:pPr>
            <a:r>
              <a:rPr lang="ru-RU" sz="1600" smtClean="0"/>
              <a:t>В основном наблюдается устойчивая тенденция к увеличению разницы показателей объема потребления услуг фиксированной и сотовой телефонной связи относительно друг друга: в среднем по Российской Федерации разница увеличивается на 25-30% ежегодно, максимально – в Южном и Северо-Кавказской Федеральных округах, на 150-200% ежегодно.</a:t>
            </a:r>
          </a:p>
        </p:txBody>
      </p:sp>
      <p:pic>
        <p:nvPicPr>
          <p:cNvPr id="10244" name="Picture 6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19200" y="990600"/>
            <a:ext cx="6781800" cy="2971800"/>
          </a:xfr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Оформление по умолчанию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Оформление по умолчанию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1803</TotalTime>
  <Words>2474</Words>
  <Application>Microsoft Office PowerPoint</Application>
  <PresentationFormat>Экран (4:3)</PresentationFormat>
  <Paragraphs>163</Paragraphs>
  <Slides>32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32</vt:i4>
      </vt:variant>
    </vt:vector>
  </HeadingPairs>
  <TitlesOfParts>
    <vt:vector size="35" baseType="lpstr">
      <vt:lpstr>Оформление по умолчанию</vt:lpstr>
      <vt:lpstr>Документ</vt:lpstr>
      <vt:lpstr>Worksheet</vt:lpstr>
      <vt:lpstr>О конкуренции  между услугами связи для целей передачи голосовой информации по сетям фиксированной телефонной и подвижной радиотелефонной связи  Москва, 29.11.2011</vt:lpstr>
      <vt:lpstr>Государственное регулирование. Федеральный закон «О естественных монополиях»</vt:lpstr>
      <vt:lpstr>Государственное регулирование</vt:lpstr>
      <vt:lpstr>Анализ возможности замены услуг фиксированной и сотовой связи  Функциональное назначение товара – получение возможности в любое время поговорить с любым другим лицом, вызываемым персонифицировано, находящимся на значительном расстоянии, на котором невозможно общаться непосредственно (передача речи, звуков на расстоянии).</vt:lpstr>
      <vt:lpstr>Анализ возможности замены услуг фиксированной и сотовой связи  технология позволяет передавать голосовую информацию, персонифицированность обеспечивается</vt:lpstr>
      <vt:lpstr>Анализ возможности замены услуг фиксированной и сотовой связи </vt:lpstr>
      <vt:lpstr>Анализ возможности замены услуг фиксированной и сотовой связи</vt:lpstr>
      <vt:lpstr>Анализ возможности замены услуг фиксированной и сотовой связи. Проникновение.</vt:lpstr>
      <vt:lpstr>Анализ возможности замены услуг фиксированной и сотовой связи. Динамика потребления.</vt:lpstr>
      <vt:lpstr>Анализ возможности замены услуг фиксированной и сотовой связи. Спрос на приобретение доступа к сети связи</vt:lpstr>
      <vt:lpstr>Анализ возможности замены услуг фиксированной и сотовой связи. Использование обеих технологических сетей</vt:lpstr>
      <vt:lpstr>Анализ возможности замены услуг фиксированной и сотовой связи. Анализ потребления в географическом аспекте</vt:lpstr>
      <vt:lpstr>Анализ возможности замены услуг фиксированной и сотовой связи. Местная, внутризоновая телефонная связь</vt:lpstr>
      <vt:lpstr>Анализ возможности замены услуг фиксированной и сотовой связи. Местная, внутризоновая телефонная связь</vt:lpstr>
      <vt:lpstr>Анализ возможности замены услуг фиксированной и сотовой связи. Местная телефонная связь.</vt:lpstr>
      <vt:lpstr>Анализ возможности замены услуг фиксированной и сотовой связи. Междугородная телефонная связь</vt:lpstr>
      <vt:lpstr>Анализ возможности замены услуг фиксированной и сотовой связи. Международная телефонная связь</vt:lpstr>
      <vt:lpstr>Анализ возможности замены услуг фиксированной и сотовой связи. Доходность (от передачи голосовой информации) на абонента.</vt:lpstr>
      <vt:lpstr>Анализ возможности замены услуг фиксированной и сотовой связи. Средневзвешенные цены  за минуту соединения</vt:lpstr>
      <vt:lpstr>Анализ возможности замены услуг фиксированной и сотовой связи. Сравнение установленных тарифных планов</vt:lpstr>
      <vt:lpstr>Анализ возможности замены услуг фиксированной и сотовой связи. Выводы</vt:lpstr>
      <vt:lpstr>Анализ возможности замены услуг фиксированной и сотовой связи. Сравнение установленных тарифных планов</vt:lpstr>
      <vt:lpstr>Анализ возможности замены услуг фиксированной и сотовой связи. Сравнение установленных тарифных планов</vt:lpstr>
      <vt:lpstr>Анализ возможности замены услуг фиксированной и сотовой связи. Сравнение установленных тарифных планов</vt:lpstr>
      <vt:lpstr>Анализ возможности замены услуг фиксированной и сотовой связи. Сравнение установленных тарифных планов</vt:lpstr>
      <vt:lpstr>Анализ возможности замены услуг фиксированной и сотовой связи. Сравнение установленных тарифных планов</vt:lpstr>
      <vt:lpstr>Анализ возможности замены услуг фиксированной и сотовой связи. Сравнение установленных тарифных планов</vt:lpstr>
      <vt:lpstr>Анализ возможности замены услуг фиксированной и сотовой связи. Сравнение установленных тарифных планов</vt:lpstr>
      <vt:lpstr>Анализ возможности замены услуг фиксированной и сотовой связи. Выводы</vt:lpstr>
      <vt:lpstr>Анализ возможности замены услуг фиксированной и сотовой связи. Выводы</vt:lpstr>
      <vt:lpstr>Переход рынка из состояния естественной монополии в конкурентное состояние. Действующие нормы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Орлова Анна Юрьевна</dc:creator>
  <cp:lastModifiedBy>Орлова Анна Юрьевна</cp:lastModifiedBy>
  <cp:revision>86</cp:revision>
  <cp:lastPrinted>1601-01-01T00:00:00Z</cp:lastPrinted>
  <dcterms:created xsi:type="dcterms:W3CDTF">1601-01-01T00:00:00Z</dcterms:created>
  <dcterms:modified xsi:type="dcterms:W3CDTF">2011-12-28T11:50:07Z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